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5"/>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2" r:id="rId48"/>
    <p:sldId id="293" r:id="rId49"/>
    <p:sldId id="294" r:id="rId50"/>
    <p:sldId id="295" r:id="rId51"/>
    <p:sldId id="296" r:id="rId52"/>
    <p:sldId id="297" r:id="rId53"/>
    <p:sldId id="29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69" autoAdjust="0"/>
  </p:normalViewPr>
  <p:slideViewPr>
    <p:cSldViewPr snapToGrid="0">
      <p:cViewPr varScale="1">
        <p:scale>
          <a:sx n="98" d="100"/>
          <a:sy n="98" d="100"/>
        </p:scale>
        <p:origin x="10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IE" sz="4400" b="0" strike="noStrike" spc="-1">
                <a:latin typeface="Arial"/>
              </a:rPr>
              <a:t>Click to move the slide</a:t>
            </a:r>
          </a:p>
        </p:txBody>
      </p:sp>
      <p:sp>
        <p:nvSpPr>
          <p:cNvPr id="472"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E" sz="2000" b="0" strike="noStrike" spc="-1">
                <a:latin typeface="Arial"/>
              </a:rPr>
              <a:t>Click to edit the notes format</a:t>
            </a:r>
          </a:p>
        </p:txBody>
      </p:sp>
      <p:sp>
        <p:nvSpPr>
          <p:cNvPr id="473" name="PlaceHolder 3"/>
          <p:cNvSpPr>
            <a:spLocks noGrp="1"/>
          </p:cNvSpPr>
          <p:nvPr>
            <p:ph type="hdr"/>
          </p:nvPr>
        </p:nvSpPr>
        <p:spPr>
          <a:xfrm>
            <a:off x="0" y="0"/>
            <a:ext cx="3280680" cy="534240"/>
          </a:xfrm>
          <a:prstGeom prst="rect">
            <a:avLst/>
          </a:prstGeom>
        </p:spPr>
        <p:txBody>
          <a:bodyPr lIns="0" tIns="0" rIns="0" bIns="0">
            <a:noAutofit/>
          </a:bodyPr>
          <a:lstStyle/>
          <a:p>
            <a:r>
              <a:rPr lang="en-IE" sz="1400" b="0" strike="noStrike" spc="-1">
                <a:latin typeface="Times New Roman"/>
              </a:rPr>
              <a:t>&lt;header&gt;</a:t>
            </a:r>
          </a:p>
        </p:txBody>
      </p:sp>
      <p:sp>
        <p:nvSpPr>
          <p:cNvPr id="47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E" sz="1400" b="0" strike="noStrike" spc="-1">
                <a:latin typeface="Times New Roman"/>
              </a:rPr>
              <a:t>&lt;date/time&gt;</a:t>
            </a:r>
          </a:p>
        </p:txBody>
      </p:sp>
      <p:sp>
        <p:nvSpPr>
          <p:cNvPr id="47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E" sz="1400" b="0" strike="noStrike" spc="-1">
                <a:latin typeface="Times New Roman"/>
              </a:rPr>
              <a:t>&lt;footer&gt;</a:t>
            </a:r>
          </a:p>
        </p:txBody>
      </p:sp>
      <p:sp>
        <p:nvSpPr>
          <p:cNvPr id="47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32F4D12E-6DB9-497C-A8C0-C3A540A8CAAF}" type="slidenum">
              <a:rPr lang="en-IE" sz="1400" b="0" strike="noStrike" spc="-1">
                <a:latin typeface="Times New Roman"/>
              </a:rPr>
              <a:t>‹#›</a:t>
            </a:fld>
            <a:endParaRPr lang="en-I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Our lives are full of changes, we grow up getting stronger and smarter, but at certain point, we start to call it growing older. And one of the most striking effects of aging is the loss of muscle mass, strength and functionality</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3</a:t>
            </a:fld>
            <a:endParaRPr lang="en-IE" sz="1400" b="0" strike="noStrike" spc="-1">
              <a:latin typeface="Times New Roman"/>
            </a:endParaRPr>
          </a:p>
        </p:txBody>
      </p:sp>
    </p:spTree>
    <p:extLst>
      <p:ext uri="{BB962C8B-B14F-4D97-AF65-F5344CB8AC3E}">
        <p14:creationId xmlns:p14="http://schemas.microsoft.com/office/powerpoint/2010/main" val="3088787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noRot="1" noChangeAspect="1"/>
          </p:cNvSpPr>
          <p:nvPr>
            <p:ph type="sldImg"/>
          </p:nvPr>
        </p:nvSpPr>
        <p:spPr>
          <a:xfrm>
            <a:off x="685800" y="1143000"/>
            <a:ext cx="5486400" cy="3086100"/>
          </a:xfrm>
          <a:prstGeom prst="rect">
            <a:avLst/>
          </a:prstGeom>
        </p:spPr>
      </p:sp>
      <p:sp>
        <p:nvSpPr>
          <p:cNvPr id="774" name="PlaceHolder 2"/>
          <p:cNvSpPr>
            <a:spLocks noGrp="1"/>
          </p:cNvSpPr>
          <p:nvPr>
            <p:ph type="body"/>
          </p:nvPr>
        </p:nvSpPr>
        <p:spPr>
          <a:xfrm>
            <a:off x="685800" y="4400640"/>
            <a:ext cx="5485680" cy="3599640"/>
          </a:xfrm>
          <a:prstGeom prst="rect">
            <a:avLst/>
          </a:prstGeom>
        </p:spPr>
        <p:txBody>
          <a:bodyPr lIns="0" tIns="0" rIns="0" bIns="0">
            <a:noAutofit/>
          </a:bodyPr>
          <a:lstStyle/>
          <a:p>
            <a:pPr marL="216000" indent="-216000">
              <a:lnSpc>
                <a:spcPct val="100000"/>
              </a:lnSpc>
            </a:pPr>
            <a:r>
              <a:rPr lang="en-US" sz="1200" b="0" strike="noStrike" spc="-1" dirty="0">
                <a:solidFill>
                  <a:srgbClr val="000000"/>
                </a:solidFill>
                <a:latin typeface="+mn-lt"/>
                <a:ea typeface="+mn-ea"/>
              </a:rPr>
              <a:t>. From the time you are born to around the time you turn 30, your muscles grow larger and stronger. But at some point in your 30s, you start to lose muscle mass and function. Is expected a loss of </a:t>
            </a:r>
            <a:r>
              <a:rPr lang="en-IE" sz="1200" b="0" strike="noStrike" spc="-1" dirty="0">
                <a:solidFill>
                  <a:srgbClr val="000000"/>
                </a:solidFill>
                <a:latin typeface="+mn-lt"/>
                <a:ea typeface="+mn-ea"/>
              </a:rPr>
              <a:t>3 to 8% of muscle mass per decade after age 30, </a:t>
            </a:r>
            <a:r>
              <a:rPr lang="en-US" sz="1200" b="0" strike="noStrike" spc="-1" dirty="0">
                <a:solidFill>
                  <a:srgbClr val="000000"/>
                </a:solidFill>
                <a:latin typeface="+mn-lt"/>
                <a:ea typeface="+mn-ea"/>
              </a:rPr>
              <a:t>and this rate of decline is even higher after the age of 60. </a:t>
            </a:r>
            <a:r>
              <a:rPr lang="en-IE" sz="1200" b="0" strike="noStrike" spc="-1" dirty="0">
                <a:solidFill>
                  <a:srgbClr val="000000"/>
                </a:solidFill>
                <a:latin typeface="+mn-lt"/>
                <a:ea typeface="+mn-ea"/>
              </a:rPr>
              <a:t>Sarcopenia is associated with detrimental clinical outcomes, such as a reduced quality of life, frailty, an increased risk of falls, fractures, hospitalization, and mortality. </a:t>
            </a:r>
            <a:endParaRPr lang="en-IE" sz="1200" b="0" strike="noStrike" spc="-1" dirty="0">
              <a:latin typeface="Arial"/>
            </a:endParaRPr>
          </a:p>
        </p:txBody>
      </p:sp>
      <p:sp>
        <p:nvSpPr>
          <p:cNvPr id="775" name="TextShape 3"/>
          <p:cNvSpPr txBox="1"/>
          <p:nvPr/>
        </p:nvSpPr>
        <p:spPr>
          <a:xfrm>
            <a:off x="3884760" y="8685360"/>
            <a:ext cx="2971080" cy="457920"/>
          </a:xfrm>
          <a:prstGeom prst="rect">
            <a:avLst/>
          </a:prstGeom>
          <a:noFill/>
          <a:ln>
            <a:noFill/>
          </a:ln>
        </p:spPr>
        <p:txBody>
          <a:bodyPr lIns="0" tIns="0" rIns="0" bIns="0" anchor="b">
            <a:noAutofit/>
          </a:bodyPr>
          <a:lstStyle/>
          <a:p>
            <a:pPr algn="r">
              <a:lnSpc>
                <a:spcPct val="100000"/>
              </a:lnSpc>
            </a:pPr>
            <a:fld id="{F551DD10-FC25-4AC3-81BC-4FD58A483DCE}" type="slidenum">
              <a:rPr lang="en-IE" sz="1200" b="0" strike="noStrike" spc="-1">
                <a:solidFill>
                  <a:srgbClr val="000000"/>
                </a:solidFill>
                <a:latin typeface="+mn-lt"/>
                <a:ea typeface="+mn-ea"/>
              </a:rPr>
              <a:t>4</a:t>
            </a:fld>
            <a:endParaRPr lang="en-IE"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b="0" i="0" dirty="0">
                <a:solidFill>
                  <a:srgbClr val="212121"/>
                </a:solidFill>
                <a:effectLst/>
                <a:latin typeface="BlinkMacSystemFont"/>
              </a:rPr>
              <a:t>Sarcopenia refers to the gradual loss of skeletal  </a:t>
            </a:r>
            <a:r>
              <a:rPr lang="en-US" b="0" i="0" dirty="0" err="1">
                <a:solidFill>
                  <a:srgbClr val="212121"/>
                </a:solidFill>
                <a:effectLst/>
                <a:latin typeface="BlinkMacSystemFont"/>
              </a:rPr>
              <a:t>uscle</a:t>
            </a:r>
            <a:r>
              <a:rPr lang="en-US" b="0" i="0" dirty="0">
                <a:solidFill>
                  <a:srgbClr val="212121"/>
                </a:solidFill>
                <a:effectLst/>
                <a:latin typeface="BlinkMacSystemFont"/>
              </a:rPr>
              <a:t> mass and function along with aging and is a social burden due to growing healthcare cost associated with a super-aging society. </a:t>
            </a:r>
            <a:r>
              <a:rPr lang="en-US" b="0" i="0">
                <a:solidFill>
                  <a:srgbClr val="212121"/>
                </a:solidFill>
                <a:effectLst/>
                <a:latin typeface="BlinkMacSystemFont"/>
              </a:rPr>
              <a:t>Several factors, including chronic inflammation, increased reactive oxidative species, increased fibrosis of muscle, and increased loss of motor neurons, have been reported to contribute to development of sarcopenia </a:t>
            </a:r>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5</a:t>
            </a:fld>
            <a:endParaRPr lang="en-IE" sz="1400" b="0" strike="noStrike" spc="-1">
              <a:latin typeface="Times New Roman"/>
            </a:endParaRPr>
          </a:p>
        </p:txBody>
      </p:sp>
    </p:spTree>
    <p:extLst>
      <p:ext uri="{BB962C8B-B14F-4D97-AF65-F5344CB8AC3E}">
        <p14:creationId xmlns:p14="http://schemas.microsoft.com/office/powerpoint/2010/main" val="4138840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PlaceHolder 1"/>
          <p:cNvSpPr>
            <a:spLocks noGrp="1" noRot="1" noChangeAspect="1"/>
          </p:cNvSpPr>
          <p:nvPr>
            <p:ph type="sldImg"/>
          </p:nvPr>
        </p:nvSpPr>
        <p:spPr>
          <a:xfrm>
            <a:off x="216000" y="812520"/>
            <a:ext cx="7127280" cy="4008960"/>
          </a:xfrm>
          <a:prstGeom prst="rect">
            <a:avLst/>
          </a:prstGeom>
        </p:spPr>
      </p:sp>
      <p:sp>
        <p:nvSpPr>
          <p:cNvPr id="777" name="PlaceHolder 2"/>
          <p:cNvSpPr>
            <a:spLocks noGrp="1"/>
          </p:cNvSpPr>
          <p:nvPr>
            <p:ph type="body"/>
          </p:nvPr>
        </p:nvSpPr>
        <p:spPr>
          <a:xfrm>
            <a:off x="756000" y="5078520"/>
            <a:ext cx="6047640" cy="4811040"/>
          </a:xfrm>
          <a:prstGeom prst="rect">
            <a:avLst/>
          </a:prstGeom>
        </p:spPr>
        <p:txBody>
          <a:bodyPr lIns="0" tIns="0" rIns="0" bIns="0">
            <a:spAutoFit/>
          </a:bodyPr>
          <a:lstStyle/>
          <a:p>
            <a:pPr marL="216000" indent="-216000" algn="just">
              <a:lnSpc>
                <a:spcPct val="115000"/>
              </a:lnSpc>
              <a:spcBef>
                <a:spcPts val="1199"/>
              </a:spcBef>
              <a:spcAft>
                <a:spcPts val="201"/>
              </a:spcAft>
            </a:pPr>
            <a:r>
              <a:rPr lang="en-US" sz="2400" b="0" strike="noStrike" spc="-1">
                <a:solidFill>
                  <a:srgbClr val="404040"/>
                </a:solidFill>
                <a:latin typeface="Calibri"/>
              </a:rPr>
              <a:t>miRNAs are often ubiquitously expressed, have overlapping functions and can regulate multiple genes. Also,  not all  miRNAs are functionally relevant in a given cell type.</a:t>
            </a:r>
            <a:endParaRPr lang="en-IE" sz="24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PlaceHolder 1"/>
          <p:cNvSpPr>
            <a:spLocks noGrp="1" noRot="1" noChangeAspect="1"/>
          </p:cNvSpPr>
          <p:nvPr>
            <p:ph type="sldImg"/>
          </p:nvPr>
        </p:nvSpPr>
        <p:spPr>
          <a:xfrm>
            <a:off x="216000" y="812520"/>
            <a:ext cx="7127280" cy="4008960"/>
          </a:xfrm>
          <a:prstGeom prst="rect">
            <a:avLst/>
          </a:prstGeom>
        </p:spPr>
      </p:sp>
      <p:sp>
        <p:nvSpPr>
          <p:cNvPr id="779" name="PlaceHolder 2"/>
          <p:cNvSpPr>
            <a:spLocks noGrp="1"/>
          </p:cNvSpPr>
          <p:nvPr>
            <p:ph type="body"/>
          </p:nvPr>
        </p:nvSpPr>
        <p:spPr>
          <a:xfrm>
            <a:off x="756000" y="5078520"/>
            <a:ext cx="6047640" cy="4811040"/>
          </a:xfrm>
          <a:prstGeom prst="rect">
            <a:avLst/>
          </a:prstGeom>
        </p:spPr>
        <p:txBody>
          <a:bodyPr lIns="0" tIns="0" rIns="0" bIns="0">
            <a:spAutoFit/>
          </a:bodyPr>
          <a:lstStyle/>
          <a:p>
            <a:pPr marL="216000" indent="-216000" algn="just">
              <a:lnSpc>
                <a:spcPct val="115000"/>
              </a:lnSpc>
              <a:spcBef>
                <a:spcPts val="1199"/>
              </a:spcBef>
              <a:spcAft>
                <a:spcPts val="201"/>
              </a:spcAft>
            </a:pPr>
            <a:r>
              <a:rPr lang="en-US" sz="2400" b="0" strike="noStrike" spc="-1">
                <a:solidFill>
                  <a:srgbClr val="404040"/>
                </a:solidFill>
                <a:latin typeface="Calibri"/>
              </a:rPr>
              <a:t>miRNAs are often ubiquitously expressed, have overlapping functions and can regulate multiple genes. Also,  not all  miRNAs are functionally relevant in a given cell type.</a:t>
            </a:r>
            <a:endParaRPr lang="en-IE" sz="24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4813" cy="3084513"/>
          </a:xfrm>
          <a:prstGeom prst="rect">
            <a:avLst/>
          </a:prstGeom>
        </p:spPr>
      </p:sp>
      <p:sp>
        <p:nvSpPr>
          <p:cNvPr id="781" name="PlaceHolder 2"/>
          <p:cNvSpPr>
            <a:spLocks noGrp="1"/>
          </p:cNvSpPr>
          <p:nvPr>
            <p:ph type="body"/>
          </p:nvPr>
        </p:nvSpPr>
        <p:spPr>
          <a:xfrm>
            <a:off x="685800" y="4400640"/>
            <a:ext cx="5484240" cy="3598200"/>
          </a:xfrm>
          <a:prstGeom prst="rect">
            <a:avLst/>
          </a:prstGeom>
        </p:spPr>
        <p:txBody>
          <a:bodyPr lIns="0" tIns="0" rIns="0" bIns="0">
            <a:noAutofit/>
          </a:bodyPr>
          <a:lstStyle/>
          <a:p>
            <a:pPr marL="216000" indent="-216000">
              <a:lnSpc>
                <a:spcPct val="100000"/>
              </a:lnSpc>
            </a:pPr>
            <a:endParaRPr lang="en-IE" sz="1200" b="0" strike="noStrike" spc="-1" dirty="0">
              <a:latin typeface="Arial"/>
            </a:endParaRPr>
          </a:p>
        </p:txBody>
      </p:sp>
      <p:sp>
        <p:nvSpPr>
          <p:cNvPr id="782" name="TextShape 3"/>
          <p:cNvSpPr txBox="1"/>
          <p:nvPr/>
        </p:nvSpPr>
        <p:spPr>
          <a:xfrm>
            <a:off x="3884760" y="8685360"/>
            <a:ext cx="2969640" cy="456480"/>
          </a:xfrm>
          <a:prstGeom prst="rect">
            <a:avLst/>
          </a:prstGeom>
          <a:noFill/>
          <a:ln>
            <a:noFill/>
          </a:ln>
        </p:spPr>
        <p:txBody>
          <a:bodyPr lIns="0" tIns="0" rIns="0" bIns="0" anchor="b">
            <a:noAutofit/>
          </a:bodyPr>
          <a:lstStyle/>
          <a:p>
            <a:pPr algn="r">
              <a:lnSpc>
                <a:spcPct val="100000"/>
              </a:lnSpc>
            </a:pPr>
            <a:fld id="{44A06DD7-383F-42ED-95FC-FA517A32F336}" type="slidenum">
              <a:rPr lang="en-IE" sz="1200" b="0" strike="noStrike" spc="-1">
                <a:solidFill>
                  <a:srgbClr val="000000"/>
                </a:solidFill>
                <a:latin typeface="+mn-lt"/>
                <a:ea typeface="+mn-ea"/>
              </a:rPr>
              <a:t>17</a:t>
            </a:fld>
            <a:endParaRPr lang="en-IE"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noRot="1" noChangeAspect="1"/>
          </p:cNvSpPr>
          <p:nvPr>
            <p:ph type="sldImg"/>
          </p:nvPr>
        </p:nvSpPr>
        <p:spPr>
          <a:xfrm>
            <a:off x="685800" y="1143000"/>
            <a:ext cx="5484813" cy="3084513"/>
          </a:xfrm>
          <a:prstGeom prst="rect">
            <a:avLst/>
          </a:prstGeom>
        </p:spPr>
      </p:sp>
      <p:sp>
        <p:nvSpPr>
          <p:cNvPr id="784" name="PlaceHolder 2"/>
          <p:cNvSpPr>
            <a:spLocks noGrp="1"/>
          </p:cNvSpPr>
          <p:nvPr>
            <p:ph type="body"/>
          </p:nvPr>
        </p:nvSpPr>
        <p:spPr>
          <a:xfrm>
            <a:off x="685800" y="4400640"/>
            <a:ext cx="5484240" cy="3598200"/>
          </a:xfrm>
          <a:prstGeom prst="rect">
            <a:avLst/>
          </a:prstGeom>
        </p:spPr>
        <p:txBody>
          <a:bodyPr lIns="0" tIns="0" rIns="0" bIns="0">
            <a:noAutofit/>
          </a:bodyPr>
          <a:lstStyle/>
          <a:p>
            <a:pPr marL="216000" indent="-216000">
              <a:lnSpc>
                <a:spcPct val="100000"/>
              </a:lnSpc>
            </a:pPr>
            <a:r>
              <a:rPr lang="en-IE" sz="1200" b="0" strike="noStrike" spc="-1">
                <a:solidFill>
                  <a:srgbClr val="000000"/>
                </a:solidFill>
                <a:latin typeface="+mn-lt"/>
                <a:ea typeface="+mn-ea"/>
              </a:rPr>
              <a:t>We mentioned that aging have a lot of factors attached to it, in the specific case of Sarcopenia we can include </a:t>
            </a:r>
            <a:r>
              <a:rPr lang="en-US" sz="1200" b="0" strike="noStrike" spc="-1">
                <a:solidFill>
                  <a:srgbClr val="000000"/>
                </a:solidFill>
                <a:latin typeface="+mn-lt"/>
                <a:ea typeface="+mn-ea"/>
              </a:rPr>
              <a:t>chronic inflammation, increased reactive oxidative species, and increased fibrosis of muscle, among others have been reported to contribute to development of sarcopenia </a:t>
            </a:r>
            <a:endParaRPr lang="en-IE" sz="1200" b="0" strike="noStrike" spc="-1">
              <a:latin typeface="Arial"/>
            </a:endParaRPr>
          </a:p>
        </p:txBody>
      </p:sp>
      <p:sp>
        <p:nvSpPr>
          <p:cNvPr id="785" name="TextShape 3"/>
          <p:cNvSpPr txBox="1"/>
          <p:nvPr/>
        </p:nvSpPr>
        <p:spPr>
          <a:xfrm>
            <a:off x="3884760" y="8685360"/>
            <a:ext cx="2969640" cy="456480"/>
          </a:xfrm>
          <a:prstGeom prst="rect">
            <a:avLst/>
          </a:prstGeom>
          <a:noFill/>
          <a:ln>
            <a:noFill/>
          </a:ln>
        </p:spPr>
        <p:txBody>
          <a:bodyPr lIns="0" tIns="0" rIns="0" bIns="0" anchor="b">
            <a:noAutofit/>
          </a:bodyPr>
          <a:lstStyle/>
          <a:p>
            <a:pPr algn="r">
              <a:lnSpc>
                <a:spcPct val="100000"/>
              </a:lnSpc>
            </a:pPr>
            <a:fld id="{5CF23005-7940-4E58-8700-ADAD9EA5BD34}" type="slidenum">
              <a:rPr lang="en-IE" sz="1200" b="0" strike="noStrike" spc="-1">
                <a:solidFill>
                  <a:srgbClr val="000000"/>
                </a:solidFill>
                <a:latin typeface="+mn-lt"/>
                <a:ea typeface="+mn-ea"/>
              </a:rPr>
              <a:t>25</a:t>
            </a:fld>
            <a:endParaRPr lang="en-IE"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TextShape 1"/>
          <p:cNvSpPr txBox="1"/>
          <p:nvPr/>
        </p:nvSpPr>
        <p:spPr>
          <a:xfrm>
            <a:off x="4278960" y="10157400"/>
            <a:ext cx="3278880" cy="532440"/>
          </a:xfrm>
          <a:prstGeom prst="rect">
            <a:avLst/>
          </a:prstGeom>
          <a:noFill/>
          <a:ln>
            <a:noFill/>
          </a:ln>
        </p:spPr>
        <p:txBody>
          <a:bodyPr lIns="0" tIns="0" rIns="0" bIns="0" anchor="b">
            <a:noAutofit/>
          </a:bodyPr>
          <a:lstStyle/>
          <a:p>
            <a:pPr algn="r">
              <a:lnSpc>
                <a:spcPct val="100000"/>
              </a:lnSpc>
            </a:pPr>
            <a:fld id="{87401E6D-1089-4FAB-AD6E-FA1554E099A8}" type="slidenum">
              <a:rPr lang="en-IE" sz="1400" b="0" strike="noStrike" spc="-1">
                <a:solidFill>
                  <a:srgbClr val="000000"/>
                </a:solidFill>
                <a:latin typeface="Times New Roman"/>
                <a:ea typeface="+mn-ea"/>
              </a:rPr>
              <a:t>39</a:t>
            </a:fld>
            <a:endParaRPr lang="en-IE" sz="1400" b="0" strike="noStrike" spc="-1">
              <a:latin typeface="Times New Roman"/>
            </a:endParaRPr>
          </a:p>
        </p:txBody>
      </p:sp>
      <p:sp>
        <p:nvSpPr>
          <p:cNvPr id="787" name="PlaceHolder 2"/>
          <p:cNvSpPr>
            <a:spLocks noGrp="1" noRot="1" noChangeAspect="1"/>
          </p:cNvSpPr>
          <p:nvPr>
            <p:ph type="sldImg"/>
          </p:nvPr>
        </p:nvSpPr>
        <p:spPr>
          <a:xfrm>
            <a:off x="217440" y="812880"/>
            <a:ext cx="7122960" cy="4006800"/>
          </a:xfrm>
          <a:prstGeom prst="rect">
            <a:avLst/>
          </a:prstGeom>
        </p:spPr>
      </p:sp>
      <p:sp>
        <p:nvSpPr>
          <p:cNvPr id="788" name="PlaceHolder 3"/>
          <p:cNvSpPr>
            <a:spLocks noGrp="1"/>
          </p:cNvSpPr>
          <p:nvPr>
            <p:ph type="body"/>
          </p:nvPr>
        </p:nvSpPr>
        <p:spPr>
          <a:xfrm>
            <a:off x="756000" y="5078520"/>
            <a:ext cx="6045840" cy="4809240"/>
          </a:xfrm>
          <a:prstGeom prst="rect">
            <a:avLst/>
          </a:prstGeom>
        </p:spPr>
        <p:txBody>
          <a:bodyPr lIns="0" tIns="0" rIns="0" bIns="0">
            <a:noAutofit/>
          </a:bodyPr>
          <a:lstStyle/>
          <a:p>
            <a:endParaRPr lang="en-IE"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4"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3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3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3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3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3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3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3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3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55"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2"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3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3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3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3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3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3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3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3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92"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9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9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9"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0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40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0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40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0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0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1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1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1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41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1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41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2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42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42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42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42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42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36"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3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4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4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43"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2"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45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5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5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5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5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45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6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6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46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6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46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46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46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46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47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4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5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6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6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6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6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7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7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7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7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7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7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81"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8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8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8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9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9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9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9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9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0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0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10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0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10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1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11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11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11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11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11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0"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2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4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14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14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4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15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15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15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15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15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6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6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6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7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7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7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8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8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18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19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9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19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19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19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19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19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02"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2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2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2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2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2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2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2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0"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25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5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5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5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6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26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26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6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27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27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27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27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27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78"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8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8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8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5"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8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28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9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9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9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9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9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30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0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30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0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30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30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31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31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31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17"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4.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35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0" name="Picture 2"/>
          <p:cNvPicPr/>
          <p:nvPr/>
        </p:nvPicPr>
        <p:blipFill>
          <a:blip r:embed="rId14"/>
          <a:stretch/>
        </p:blipFill>
        <p:spPr>
          <a:xfrm>
            <a:off x="0" y="0"/>
            <a:ext cx="12189960" cy="6855840"/>
          </a:xfrm>
          <a:prstGeom prst="rect">
            <a:avLst/>
          </a:prstGeom>
          <a:ln>
            <a:noFill/>
          </a:ln>
        </p:spPr>
      </p:pic>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7" name="CustomShape 1"/>
          <p:cNvSpPr/>
          <p:nvPr/>
        </p:nvSpPr>
        <p:spPr>
          <a:xfrm>
            <a:off x="0" y="6400800"/>
            <a:ext cx="12191400" cy="456480"/>
          </a:xfrm>
          <a:prstGeom prst="rect">
            <a:avLst/>
          </a:prstGeom>
          <a:solidFill>
            <a:srgbClr val="ED7D31"/>
          </a:solidFill>
          <a:ln w="25560">
            <a:noFill/>
          </a:ln>
        </p:spPr>
        <p:style>
          <a:lnRef idx="0">
            <a:scrgbClr r="0" g="0" b="0"/>
          </a:lnRef>
          <a:fillRef idx="0">
            <a:scrgbClr r="0" g="0" b="0"/>
          </a:fillRef>
          <a:effectRef idx="0">
            <a:scrgbClr r="0" g="0" b="0"/>
          </a:effectRef>
          <a:fontRef idx="minor"/>
        </p:style>
      </p:sp>
      <p:sp>
        <p:nvSpPr>
          <p:cNvPr id="428" name="CustomShape 2"/>
          <p:cNvSpPr/>
          <p:nvPr/>
        </p:nvSpPr>
        <p:spPr>
          <a:xfrm>
            <a:off x="0" y="6334200"/>
            <a:ext cx="12191400" cy="65160"/>
          </a:xfrm>
          <a:prstGeom prst="rect">
            <a:avLst/>
          </a:prstGeom>
          <a:solidFill>
            <a:srgbClr val="5B9BD5"/>
          </a:solidFill>
          <a:ln w="25560">
            <a:noFill/>
          </a:ln>
        </p:spPr>
        <p:style>
          <a:lnRef idx="0">
            <a:scrgbClr r="0" g="0" b="0"/>
          </a:lnRef>
          <a:fillRef idx="0">
            <a:scrgbClr r="0" g="0" b="0"/>
          </a:fillRef>
          <a:effectRef idx="0">
            <a:scrgbClr r="0" g="0" b="0"/>
          </a:effectRef>
          <a:fontRef idx="minor"/>
        </p:style>
      </p:sp>
      <p:sp>
        <p:nvSpPr>
          <p:cNvPr id="429" name="Line 3"/>
          <p:cNvSpPr/>
          <p:nvPr/>
        </p:nvSpPr>
        <p:spPr>
          <a:xfrm>
            <a:off x="1193400" y="1737720"/>
            <a:ext cx="9966960" cy="360"/>
          </a:xfrm>
          <a:prstGeom prst="line">
            <a:avLst/>
          </a:prstGeom>
          <a:ln w="6480">
            <a:solidFill>
              <a:srgbClr val="808080"/>
            </a:solidFill>
            <a:round/>
          </a:ln>
        </p:spPr>
        <p:style>
          <a:lnRef idx="0">
            <a:scrgbClr r="0" g="0" b="0"/>
          </a:lnRef>
          <a:fillRef idx="0">
            <a:scrgbClr r="0" g="0" b="0"/>
          </a:fillRef>
          <a:effectRef idx="0">
            <a:scrgbClr r="0" g="0" b="0"/>
          </a:effectRef>
          <a:fontRef idx="minor"/>
        </p:style>
      </p:sp>
      <p:sp>
        <p:nvSpPr>
          <p:cNvPr id="430" name="PlaceHolder 4"/>
          <p:cNvSpPr>
            <a:spLocks noGrp="1"/>
          </p:cNvSpPr>
          <p:nvPr>
            <p:ph type="ftr"/>
          </p:nvPr>
        </p:nvSpPr>
        <p:spPr>
          <a:xfrm>
            <a:off x="3686040" y="6459840"/>
            <a:ext cx="4822200" cy="364320"/>
          </a:xfrm>
          <a:prstGeom prst="rect">
            <a:avLst/>
          </a:prstGeom>
        </p:spPr>
        <p:txBody>
          <a:bodyPr lIns="90000" tIns="45000" rIns="90000" bIns="45000" anchor="ctr">
            <a:noAutofit/>
          </a:bodyPr>
          <a:lstStyle/>
          <a:p>
            <a:pPr algn="ctr">
              <a:lnSpc>
                <a:spcPct val="100000"/>
              </a:lnSpc>
            </a:pPr>
            <a:r>
              <a:rPr lang="en-IE" sz="1400" b="0" strike="noStrike" spc="-1">
                <a:latin typeface="Times New Roman"/>
              </a:rPr>
              <a:t> </a:t>
            </a:r>
          </a:p>
        </p:txBody>
      </p:sp>
      <p:sp>
        <p:nvSpPr>
          <p:cNvPr id="431" name="PlaceHolder 5"/>
          <p:cNvSpPr>
            <a:spLocks noGrp="1"/>
          </p:cNvSpPr>
          <p:nvPr>
            <p:ph type="sldNum"/>
          </p:nvPr>
        </p:nvSpPr>
        <p:spPr>
          <a:xfrm>
            <a:off x="9900360" y="6459840"/>
            <a:ext cx="1311480" cy="364320"/>
          </a:xfrm>
          <a:prstGeom prst="rect">
            <a:avLst/>
          </a:prstGeom>
        </p:spPr>
        <p:txBody>
          <a:bodyPr lIns="90000" tIns="45000" rIns="90000" bIns="45000" anchor="ctr">
            <a:noAutofit/>
          </a:bodyPr>
          <a:lstStyle/>
          <a:p>
            <a:pPr algn="r">
              <a:lnSpc>
                <a:spcPct val="100000"/>
              </a:lnSpc>
            </a:pPr>
            <a:fld id="{7DC97920-5A1C-4096-8017-AE27797FDA96}" type="slidenum">
              <a:rPr lang="en-IE" sz="1050" b="0" strike="noStrike" spc="-1">
                <a:solidFill>
                  <a:srgbClr val="FFFFFF"/>
                </a:solidFill>
                <a:latin typeface="Calibri"/>
              </a:rPr>
              <a:t>‹#›</a:t>
            </a:fld>
            <a:endParaRPr lang="en-IE" sz="1050" b="0" strike="noStrike" spc="-1">
              <a:latin typeface="Times New Roman"/>
            </a:endParaRPr>
          </a:p>
        </p:txBody>
      </p:sp>
      <p:sp>
        <p:nvSpPr>
          <p:cNvPr id="432" name="PlaceHolder 6"/>
          <p:cNvSpPr>
            <a:spLocks noGrp="1"/>
          </p:cNvSpPr>
          <p:nvPr>
            <p:ph type="dt"/>
          </p:nvPr>
        </p:nvSpPr>
        <p:spPr>
          <a:xfrm>
            <a:off x="1097280" y="6459840"/>
            <a:ext cx="2471400" cy="364320"/>
          </a:xfrm>
          <a:prstGeom prst="rect">
            <a:avLst/>
          </a:prstGeom>
        </p:spPr>
        <p:txBody>
          <a:bodyPr lIns="90000" tIns="45000" rIns="90000" bIns="45000" anchor="ctr">
            <a:noAutofit/>
          </a:bodyPr>
          <a:lstStyle/>
          <a:p>
            <a:r>
              <a:rPr lang="en-IE" sz="1400" b="0" strike="noStrike" spc="-1">
                <a:latin typeface="Times New Roman"/>
              </a:rPr>
              <a:t>&lt;date/time&gt;</a:t>
            </a:r>
          </a:p>
        </p:txBody>
      </p:sp>
      <p:sp>
        <p:nvSpPr>
          <p:cNvPr id="433"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434"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 name="Picture 2"/>
          <p:cNvPicPr/>
          <p:nvPr/>
        </p:nvPicPr>
        <p:blipFill>
          <a:blip r:embed="rId14"/>
          <a:stretch/>
        </p:blipFill>
        <p:spPr>
          <a:xfrm>
            <a:off x="0" y="0"/>
            <a:ext cx="12189960" cy="6855840"/>
          </a:xfrm>
          <a:prstGeom prst="rect">
            <a:avLst/>
          </a:prstGeom>
          <a:ln>
            <a:noFill/>
          </a:ln>
        </p:spPr>
      </p:pic>
      <p:sp>
        <p:nvSpPr>
          <p:cNvPr id="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40"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7" name="Picture 2"/>
          <p:cNvPicPr/>
          <p:nvPr/>
        </p:nvPicPr>
        <p:blipFill>
          <a:blip r:embed="rId14"/>
          <a:stretch/>
        </p:blipFill>
        <p:spPr>
          <a:xfrm>
            <a:off x="0" y="0"/>
            <a:ext cx="12189960" cy="6855840"/>
          </a:xfrm>
          <a:prstGeom prst="rect">
            <a:avLst/>
          </a:prstGeom>
          <a:ln>
            <a:noFill/>
          </a:ln>
        </p:spPr>
      </p:pic>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7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6" name="Picture 2"/>
          <p:cNvPicPr/>
          <p:nvPr/>
        </p:nvPicPr>
        <p:blipFill>
          <a:blip r:embed="rId14"/>
          <a:stretch/>
        </p:blipFill>
        <p:spPr>
          <a:xfrm>
            <a:off x="0" y="0"/>
            <a:ext cx="12189960" cy="6855840"/>
          </a:xfrm>
          <a:prstGeom prst="rect">
            <a:avLst/>
          </a:prstGeom>
          <a:ln>
            <a:noFill/>
          </a:ln>
        </p:spPr>
      </p:pic>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118"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 name="CustomShape 1"/>
          <p:cNvSpPr/>
          <p:nvPr/>
        </p:nvSpPr>
        <p:spPr>
          <a:xfrm>
            <a:off x="0" y="6400800"/>
            <a:ext cx="12191400" cy="456480"/>
          </a:xfrm>
          <a:prstGeom prst="rect">
            <a:avLst/>
          </a:prstGeom>
          <a:solidFill>
            <a:srgbClr val="ED7D31"/>
          </a:solidFill>
          <a:ln w="25560">
            <a:noFill/>
          </a:ln>
        </p:spPr>
        <p:style>
          <a:lnRef idx="0">
            <a:scrgbClr r="0" g="0" b="0"/>
          </a:lnRef>
          <a:fillRef idx="0">
            <a:scrgbClr r="0" g="0" b="0"/>
          </a:fillRef>
          <a:effectRef idx="0">
            <a:scrgbClr r="0" g="0" b="0"/>
          </a:effectRef>
          <a:fontRef idx="minor"/>
        </p:style>
      </p:sp>
      <p:sp>
        <p:nvSpPr>
          <p:cNvPr id="156" name="CustomShape 2"/>
          <p:cNvSpPr/>
          <p:nvPr/>
        </p:nvSpPr>
        <p:spPr>
          <a:xfrm>
            <a:off x="0" y="6334200"/>
            <a:ext cx="12191400" cy="65160"/>
          </a:xfrm>
          <a:prstGeom prst="rect">
            <a:avLst/>
          </a:prstGeom>
          <a:solidFill>
            <a:srgbClr val="5B9BD5"/>
          </a:solidFill>
          <a:ln w="25560">
            <a:noFill/>
          </a:ln>
        </p:spPr>
        <p:style>
          <a:lnRef idx="0">
            <a:scrgbClr r="0" g="0" b="0"/>
          </a:lnRef>
          <a:fillRef idx="0">
            <a:scrgbClr r="0" g="0" b="0"/>
          </a:fillRef>
          <a:effectRef idx="0">
            <a:scrgbClr r="0" g="0" b="0"/>
          </a:effectRef>
          <a:fontRef idx="minor"/>
        </p:style>
      </p:sp>
      <p:sp>
        <p:nvSpPr>
          <p:cNvPr id="157" name="Line 3"/>
          <p:cNvSpPr/>
          <p:nvPr/>
        </p:nvSpPr>
        <p:spPr>
          <a:xfrm>
            <a:off x="1193400" y="1737720"/>
            <a:ext cx="9966960" cy="360"/>
          </a:xfrm>
          <a:prstGeom prst="line">
            <a:avLst/>
          </a:prstGeom>
          <a:ln w="6480">
            <a:solidFill>
              <a:srgbClr val="808080"/>
            </a:solidFill>
            <a:round/>
          </a:ln>
        </p:spPr>
        <p:style>
          <a:lnRef idx="0">
            <a:scrgbClr r="0" g="0" b="0"/>
          </a:lnRef>
          <a:fillRef idx="0">
            <a:scrgbClr r="0" g="0" b="0"/>
          </a:fillRef>
          <a:effectRef idx="0">
            <a:scrgbClr r="0" g="0" b="0"/>
          </a:effectRef>
          <a:fontRef idx="minor"/>
        </p:style>
      </p:sp>
      <p:sp>
        <p:nvSpPr>
          <p:cNvPr id="158" name="PlaceHolder 4"/>
          <p:cNvSpPr>
            <a:spLocks noGrp="1"/>
          </p:cNvSpPr>
          <p:nvPr>
            <p:ph type="ftr"/>
          </p:nvPr>
        </p:nvSpPr>
        <p:spPr>
          <a:xfrm>
            <a:off x="3686040" y="6459840"/>
            <a:ext cx="4822200" cy="364320"/>
          </a:xfrm>
          <a:prstGeom prst="rect">
            <a:avLst/>
          </a:prstGeom>
        </p:spPr>
        <p:txBody>
          <a:bodyPr lIns="90000" tIns="45000" rIns="90000" bIns="45000" anchor="ctr">
            <a:noAutofit/>
          </a:bodyPr>
          <a:lstStyle/>
          <a:p>
            <a:pPr algn="ctr">
              <a:lnSpc>
                <a:spcPct val="100000"/>
              </a:lnSpc>
            </a:pPr>
            <a:r>
              <a:rPr lang="en-IE" sz="1400" b="0" strike="noStrike" spc="-1">
                <a:latin typeface="Times New Roman"/>
              </a:rPr>
              <a:t>&lt;footer&gt;</a:t>
            </a:r>
          </a:p>
        </p:txBody>
      </p:sp>
      <p:sp>
        <p:nvSpPr>
          <p:cNvPr id="159" name="PlaceHolder 5"/>
          <p:cNvSpPr>
            <a:spLocks noGrp="1"/>
          </p:cNvSpPr>
          <p:nvPr>
            <p:ph type="sldNum"/>
          </p:nvPr>
        </p:nvSpPr>
        <p:spPr>
          <a:xfrm>
            <a:off x="9900360" y="6459840"/>
            <a:ext cx="1311480" cy="364320"/>
          </a:xfrm>
          <a:prstGeom prst="rect">
            <a:avLst/>
          </a:prstGeom>
        </p:spPr>
        <p:txBody>
          <a:bodyPr lIns="90000" tIns="45000" rIns="90000" bIns="45000" anchor="ctr">
            <a:noAutofit/>
          </a:bodyPr>
          <a:lstStyle/>
          <a:p>
            <a:pPr algn="r">
              <a:lnSpc>
                <a:spcPct val="100000"/>
              </a:lnSpc>
            </a:pPr>
            <a:fld id="{5A873222-FCA8-49CF-BFB4-C40B8B98A9A7}" type="slidenum">
              <a:rPr lang="en-IE" sz="1050" b="0" strike="noStrike" spc="-1">
                <a:solidFill>
                  <a:srgbClr val="FFFFFF"/>
                </a:solidFill>
                <a:latin typeface="Calibri"/>
              </a:rPr>
              <a:t>‹#›</a:t>
            </a:fld>
            <a:endParaRPr lang="en-IE" sz="1050" b="0" strike="noStrike" spc="-1">
              <a:latin typeface="Times New Roman"/>
            </a:endParaRPr>
          </a:p>
        </p:txBody>
      </p:sp>
      <p:sp>
        <p:nvSpPr>
          <p:cNvPr id="160" name="PlaceHolder 6"/>
          <p:cNvSpPr>
            <a:spLocks noGrp="1"/>
          </p:cNvSpPr>
          <p:nvPr>
            <p:ph type="dt"/>
          </p:nvPr>
        </p:nvSpPr>
        <p:spPr>
          <a:xfrm>
            <a:off x="1097280" y="6459840"/>
            <a:ext cx="2471400" cy="364320"/>
          </a:xfrm>
          <a:prstGeom prst="rect">
            <a:avLst/>
          </a:prstGeom>
        </p:spPr>
        <p:txBody>
          <a:bodyPr lIns="90000" tIns="45000" rIns="90000" bIns="45000" anchor="ctr">
            <a:noAutofit/>
          </a:bodyPr>
          <a:lstStyle/>
          <a:p>
            <a:r>
              <a:rPr lang="en-IE" sz="1400" b="0" strike="noStrike" spc="-1">
                <a:latin typeface="Times New Roman"/>
              </a:rPr>
              <a:t>&lt;date/time&gt;</a:t>
            </a:r>
          </a:p>
        </p:txBody>
      </p:sp>
      <p:sp>
        <p:nvSpPr>
          <p:cNvPr id="161"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162"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200"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238"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276"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080" cy="114444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314" name="PlaceHolder 2"/>
          <p:cNvSpPr>
            <a:spLocks noGrp="1"/>
          </p:cNvSpPr>
          <p:nvPr>
            <p:ph type="body"/>
          </p:nvPr>
        </p:nvSpPr>
        <p:spPr>
          <a:xfrm>
            <a:off x="60948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
        <p:nvSpPr>
          <p:cNvPr id="315" name="PlaceHolder 3"/>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13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26.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13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26.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3.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73.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73.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7.png"/><Relationship Id="rId4" Type="http://schemas.openxmlformats.org/officeDocument/2006/relationships/image" Target="../media/image32.emf"/><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85.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2.png"/><Relationship Id="rId7"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85.xml"/><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0.png"/><Relationship Id="rId7" Type="http://schemas.openxmlformats.org/officeDocument/2006/relationships/image" Target="../media/image24.png"/><Relationship Id="rId2" Type="http://schemas.openxmlformats.org/officeDocument/2006/relationships/image" Target="../media/image44.jpeg"/><Relationship Id="rId1" Type="http://schemas.openxmlformats.org/officeDocument/2006/relationships/slideLayout" Target="../slideLayouts/slideLayout100.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Layout" Target="../slideLayouts/slideLayout100.xml"/></Relationships>
</file>

<file path=ppt/slides/_rels/slide3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0.png"/><Relationship Id="rId1" Type="http://schemas.openxmlformats.org/officeDocument/2006/relationships/slideLayout" Target="../slideLayouts/slideLayout100.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1.png"/><Relationship Id="rId1" Type="http://schemas.openxmlformats.org/officeDocument/2006/relationships/slideLayout" Target="../slideLayouts/slideLayout100.xml"/><Relationship Id="rId5" Type="http://schemas.openxmlformats.org/officeDocument/2006/relationships/image" Target="../media/image46.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2.png"/><Relationship Id="rId1" Type="http://schemas.openxmlformats.org/officeDocument/2006/relationships/slideLayout" Target="../slideLayouts/slideLayout100.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0.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85.xml"/><Relationship Id="rId6" Type="http://schemas.openxmlformats.org/officeDocument/2006/relationships/image" Target="../media/image29.png"/><Relationship Id="rId5" Type="http://schemas.openxmlformats.org/officeDocument/2006/relationships/image" Target="../media/image56.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08" name="Picture 507"/>
          <p:cNvPicPr/>
          <p:nvPr/>
        </p:nvPicPr>
        <p:blipFill>
          <a:blip r:embed="rId2"/>
          <a:stretch/>
        </p:blipFill>
        <p:spPr>
          <a:xfrm>
            <a:off x="180000" y="2171880"/>
            <a:ext cx="5331600" cy="4092480"/>
          </a:xfrm>
          <a:prstGeom prst="rect">
            <a:avLst/>
          </a:prstGeom>
          <a:ln>
            <a:noFill/>
          </a:ln>
        </p:spPr>
      </p:pic>
      <p:pic>
        <p:nvPicPr>
          <p:cNvPr id="509" name="Picture 508"/>
          <p:cNvPicPr/>
          <p:nvPr/>
        </p:nvPicPr>
        <p:blipFill>
          <a:blip r:embed="rId3"/>
          <a:stretch/>
        </p:blipFill>
        <p:spPr>
          <a:xfrm>
            <a:off x="2035440" y="2056320"/>
            <a:ext cx="2428920" cy="2428920"/>
          </a:xfrm>
          <a:prstGeom prst="rect">
            <a:avLst/>
          </a:prstGeom>
          <a:ln>
            <a:noFill/>
          </a:ln>
        </p:spPr>
      </p:pic>
      <p:pic>
        <p:nvPicPr>
          <p:cNvPr id="510" name="Picture 509"/>
          <p:cNvPicPr/>
          <p:nvPr/>
        </p:nvPicPr>
        <p:blipFill>
          <a:blip r:embed="rId4"/>
          <a:stretch/>
        </p:blipFill>
        <p:spPr>
          <a:xfrm rot="2216400">
            <a:off x="261000" y="3470760"/>
            <a:ext cx="3604320" cy="964440"/>
          </a:xfrm>
          <a:prstGeom prst="rect">
            <a:avLst/>
          </a:prstGeom>
          <a:ln>
            <a:noFill/>
          </a:ln>
        </p:spPr>
      </p:pic>
      <p:pic>
        <p:nvPicPr>
          <p:cNvPr id="511" name="Picture 510"/>
          <p:cNvPicPr/>
          <p:nvPr/>
        </p:nvPicPr>
        <p:blipFill>
          <a:blip r:embed="rId5"/>
          <a:stretch/>
        </p:blipFill>
        <p:spPr>
          <a:xfrm>
            <a:off x="562320" y="1980000"/>
            <a:ext cx="2480400" cy="2524320"/>
          </a:xfrm>
          <a:prstGeom prst="rect">
            <a:avLst/>
          </a:prstGeom>
          <a:ln>
            <a:noFill/>
          </a:ln>
        </p:spPr>
      </p:pic>
      <p:pic>
        <p:nvPicPr>
          <p:cNvPr id="512" name="Picture 511"/>
          <p:cNvPicPr/>
          <p:nvPr/>
        </p:nvPicPr>
        <p:blipFill>
          <a:blip r:embed="rId6"/>
          <a:stretch/>
        </p:blipFill>
        <p:spPr>
          <a:xfrm rot="20431200">
            <a:off x="6141960" y="1977480"/>
            <a:ext cx="2412360" cy="1626840"/>
          </a:xfrm>
          <a:prstGeom prst="rect">
            <a:avLst/>
          </a:prstGeom>
          <a:ln>
            <a:noFill/>
          </a:ln>
        </p:spPr>
      </p:pic>
      <p:sp>
        <p:nvSpPr>
          <p:cNvPr id="513"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7"/>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334884262052213 -0.00041994750656168 C -0.0477914018867272 -0.0391076115485565 -0.0690976409773743 -0.0631580286126823 -0.0909391541281531 -0.086246719160105 C -0.113094550298618 -0.109667215835592 -0.133822462062868 -0.107232320714906 -0.156058824485139 -0.114015748031496 C -0.172883651673046 -0.119148331777705 -0.19015749452745 -0.116581188449195 -0.207114344357527 -0.114015748031496 C -0.222425432964049 -0.111699298576335 -0.238109012104091 -0.119896717433856 -0.253074926695873 -0.103937007874016 C -0.271040353189897 -0.0847786071491617 -0.284730168957971 -0.0572137027282269 -0.297735238517718 -0.0281889763779528 C -0.30749817145696 -0.00640005355552599 -0.303333033732603 0.0267203415864848 -0.309225384102304 0.0526509186351706 C -0.315619263365061 0.0807885833123226 -0.312409720061081 0.112020997375328 -0.316894326536358 0.140997375328084 L -0.316894326536358 0.166246719160105 L -0.316894326536358 0.173858267716535 E">
                                      <p:cBhvr>
                                        <p:cTn id="6" dur="500" fill="hold"/>
                                        <p:tgtEl>
                                          <p:spTgt spid="512"/>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 name="Picture 14" descr="http://mirdb.org/images/banner.jpg"/>
          <p:cNvPicPr/>
          <p:nvPr/>
        </p:nvPicPr>
        <p:blipFill>
          <a:blip r:embed="rId2"/>
          <a:stretch/>
        </p:blipFill>
        <p:spPr>
          <a:xfrm>
            <a:off x="6300000" y="3060000"/>
            <a:ext cx="2215080" cy="619920"/>
          </a:xfrm>
          <a:prstGeom prst="rect">
            <a:avLst/>
          </a:prstGeom>
          <a:ln>
            <a:noFill/>
          </a:ln>
        </p:spPr>
      </p:pic>
      <p:pic>
        <p:nvPicPr>
          <p:cNvPr id="515" name="Picture 15"/>
          <p:cNvPicPr/>
          <p:nvPr/>
        </p:nvPicPr>
        <p:blipFill>
          <a:blip r:embed="rId3"/>
          <a:stretch/>
        </p:blipFill>
        <p:spPr>
          <a:xfrm>
            <a:off x="8046720" y="4860000"/>
            <a:ext cx="2573280" cy="777240"/>
          </a:xfrm>
          <a:prstGeom prst="rect">
            <a:avLst/>
          </a:prstGeom>
          <a:ln>
            <a:noFill/>
          </a:ln>
        </p:spPr>
      </p:pic>
      <p:pic>
        <p:nvPicPr>
          <p:cNvPr id="516" name="Picture 16"/>
          <p:cNvPicPr/>
          <p:nvPr/>
        </p:nvPicPr>
        <p:blipFill>
          <a:blip r:embed="rId4"/>
          <a:stretch/>
        </p:blipFill>
        <p:spPr>
          <a:xfrm>
            <a:off x="9456120" y="3704760"/>
            <a:ext cx="2243880" cy="558000"/>
          </a:xfrm>
          <a:prstGeom prst="rect">
            <a:avLst/>
          </a:prstGeom>
          <a:ln>
            <a:noFill/>
          </a:ln>
        </p:spPr>
      </p:pic>
      <p:sp>
        <p:nvSpPr>
          <p:cNvPr id="517"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18" name="Picture 517"/>
          <p:cNvPicPr/>
          <p:nvPr/>
        </p:nvPicPr>
        <p:blipFill>
          <a:blip r:embed="rId5"/>
          <a:stretch/>
        </p:blipFill>
        <p:spPr>
          <a:xfrm>
            <a:off x="180000" y="2171880"/>
            <a:ext cx="5331600" cy="4092480"/>
          </a:xfrm>
          <a:prstGeom prst="rect">
            <a:avLst/>
          </a:prstGeom>
          <a:ln>
            <a:noFill/>
          </a:ln>
        </p:spPr>
      </p:pic>
      <p:pic>
        <p:nvPicPr>
          <p:cNvPr id="519" name="Picture 518"/>
          <p:cNvPicPr/>
          <p:nvPr/>
        </p:nvPicPr>
        <p:blipFill>
          <a:blip r:embed="rId6"/>
          <a:stretch/>
        </p:blipFill>
        <p:spPr>
          <a:xfrm>
            <a:off x="2035440" y="2056320"/>
            <a:ext cx="2428920" cy="2428920"/>
          </a:xfrm>
          <a:prstGeom prst="rect">
            <a:avLst/>
          </a:prstGeom>
          <a:ln>
            <a:noFill/>
          </a:ln>
        </p:spPr>
      </p:pic>
      <p:pic>
        <p:nvPicPr>
          <p:cNvPr id="520" name="Picture 519"/>
          <p:cNvPicPr/>
          <p:nvPr/>
        </p:nvPicPr>
        <p:blipFill>
          <a:blip r:embed="rId7"/>
          <a:stretch/>
        </p:blipFill>
        <p:spPr>
          <a:xfrm rot="2216400">
            <a:off x="261000" y="3470760"/>
            <a:ext cx="3604320" cy="964440"/>
          </a:xfrm>
          <a:prstGeom prst="rect">
            <a:avLst/>
          </a:prstGeom>
          <a:ln>
            <a:noFill/>
          </a:ln>
        </p:spPr>
      </p:pic>
      <p:pic>
        <p:nvPicPr>
          <p:cNvPr id="521" name="Picture 520"/>
          <p:cNvPicPr/>
          <p:nvPr/>
        </p:nvPicPr>
        <p:blipFill>
          <a:blip r:embed="rId8"/>
          <a:stretch/>
        </p:blipFill>
        <p:spPr>
          <a:xfrm>
            <a:off x="562320" y="1980000"/>
            <a:ext cx="2480400" cy="2524320"/>
          </a:xfrm>
          <a:prstGeom prst="rect">
            <a:avLst/>
          </a:prstGeom>
          <a:ln>
            <a:noFill/>
          </a:ln>
        </p:spPr>
      </p:pic>
      <p:pic>
        <p:nvPicPr>
          <p:cNvPr id="522" name="Picture 521"/>
          <p:cNvPicPr/>
          <p:nvPr/>
        </p:nvPicPr>
        <p:blipFill>
          <a:blip r:embed="rId9"/>
          <a:stretch/>
        </p:blipFill>
        <p:spPr>
          <a:xfrm rot="20431200">
            <a:off x="2753280" y="2904480"/>
            <a:ext cx="2412360" cy="1626840"/>
          </a:xfrm>
          <a:prstGeom prst="rect">
            <a:avLst/>
          </a:prstGeom>
          <a:ln>
            <a:noFill/>
          </a:ln>
        </p:spPr>
      </p:pic>
      <p:sp>
        <p:nvSpPr>
          <p:cNvPr id="523"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10"/>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0" presetClass="path" fill="hold" nodeType="clickEffect">
                                  <p:stCondLst>
                                    <p:cond delay="0"/>
                                  </p:stCondLst>
                                  <p:childTnLst>
                                    <p:animMotion origin="layout" path="M -0.0108955620515546 -0.0245669291338583 C -0.00510821743880472 -0.051233595800525 0.0054689451424223 -0.0727995594912421 0.0151474887058198 -0.0949606299212599 C 0.0243368722913105 -0.116001665229161 0.0341366649065165 -0.13626786946578 0.044290902648596 -0.156062992125984 C 0.0598253891116616 -0.186346610927359 0.0787214580976276 -0.21002078088948 0.0984734402220451 -0.230131233595801 C 0.111821526603652 -0.243721568895129 0.124784172845458 -0.258312029010979 0.139102961585024 -0.269028871391076 C 0.152628388499278 -0.279151925163289 0.166708112183628 -0.286781529548139 0.179732482948003 -0.298635170603675 C 0.191451965631855 -0.309301216864499 0.203944843062568 -0.316115485564304 0.216169132193581 -0.324566929133858 C 0.226798948829244 -0.331916010498688 0.236131057460898 -0.333272090165617 0.247438509463489 -0.339370078740157 C 0.264359127868916 -0.348495188241997 0.282782586564705 -0.343827172714793 0.300558065373372 -0.343097112860892 C 0.318569636320429 -0.342357356424755 0.336640387397762 -0.343097112860892 0.354711075678389 -0.343097112860892 C 0.369238491747128 -0.343097112860892 0.383884016889598 -0.343097112860892 0.398470487495202 -0.343097112860892 C 0.410606194820917 -0.343097112860892 0.422830081342426 -0.344609269216997 0.434936664009213 -0.343097112860892 C 0.448046371174927 -0.34145966259413 0.462009940907199 -0.348860144827344 0.474503203708625 -0.33753280839895 C 0.485631759053538 -0.327442818909619 0.49747541854903 -0.318005249343832 0.505772580978534 -0.300524934383202 L 0.515132725071604 -0.285669291338583 E">
                                      <p:cBhvr>
                                        <p:cTn id="6" dur="500" fill="hold"/>
                                        <p:tgtEl>
                                          <p:spTgt spid="520"/>
                                        </p:tgtEl>
                                      </p:cBhvr>
                                    </p:animMotion>
                                  </p:childTnLst>
                                </p:cTn>
                              </p:par>
                            </p:childTnLst>
                          </p:cTn>
                        </p:par>
                        <p:par>
                          <p:cTn id="7" fill="hold">
                            <p:stCondLst>
                              <p:cond delay="500"/>
                            </p:stCondLst>
                            <p:childTnLst>
                              <p:par>
                                <p:cTn id="8" presetID="10" presetClass="entr" fill="hold" nodeType="afterEffect">
                                  <p:stCondLst>
                                    <p:cond delay="1500"/>
                                  </p:stCondLst>
                                  <p:childTnLst>
                                    <p:set>
                                      <p:cBhvr>
                                        <p:cTn id="9" dur="0" fill="hold">
                                          <p:stCondLst>
                                            <p:cond delay="0"/>
                                          </p:stCondLst>
                                        </p:cTn>
                                        <p:tgtEl>
                                          <p:spTgt spid="514"/>
                                        </p:tgtEl>
                                        <p:attrNameLst>
                                          <p:attrName>style.visibility</p:attrName>
                                        </p:attrNameLst>
                                      </p:cBhvr>
                                      <p:to>
                                        <p:strVal val="visible"/>
                                      </p:to>
                                    </p:set>
                                    <p:animEffect transition="in" filter="fade">
                                      <p:cBhvr additive="repl">
                                        <p:cTn id="10" dur="500"/>
                                        <p:tgtEl>
                                          <p:spTgt spid="514"/>
                                        </p:tgtEl>
                                      </p:cBhvr>
                                    </p:animEffect>
                                  </p:childTnLst>
                                </p:cTn>
                              </p:par>
                            </p:childTnLst>
                          </p:cTn>
                        </p:par>
                        <p:par>
                          <p:cTn id="11" fill="hold">
                            <p:stCondLst>
                              <p:cond delay="2500"/>
                            </p:stCondLst>
                            <p:childTnLst>
                              <p:par>
                                <p:cTn id="12" presetID="10" presetClass="entr" fill="hold" nodeType="afterEffect">
                                  <p:stCondLst>
                                    <p:cond delay="1500"/>
                                  </p:stCondLst>
                                  <p:childTnLst>
                                    <p:set>
                                      <p:cBhvr>
                                        <p:cTn id="13" dur="0" fill="hold">
                                          <p:stCondLst>
                                            <p:cond delay="0"/>
                                          </p:stCondLst>
                                        </p:cTn>
                                        <p:tgtEl>
                                          <p:spTgt spid="515"/>
                                        </p:tgtEl>
                                        <p:attrNameLst>
                                          <p:attrName>style.visibility</p:attrName>
                                        </p:attrNameLst>
                                      </p:cBhvr>
                                      <p:to>
                                        <p:strVal val="visible"/>
                                      </p:to>
                                    </p:set>
                                    <p:animEffect transition="in" filter="fade">
                                      <p:cBhvr additive="repl">
                                        <p:cTn id="14" dur="500"/>
                                        <p:tgtEl>
                                          <p:spTgt spid="515"/>
                                        </p:tgtEl>
                                      </p:cBhvr>
                                    </p:animEffect>
                                  </p:childTnLst>
                                </p:cTn>
                              </p:par>
                            </p:childTnLst>
                          </p:cTn>
                        </p:par>
                        <p:par>
                          <p:cTn id="15" fill="hold">
                            <p:stCondLst>
                              <p:cond delay="4500"/>
                            </p:stCondLst>
                            <p:childTnLst>
                              <p:par>
                                <p:cTn id="16" presetID="10" presetClass="entr" fill="hold" nodeType="afterEffect">
                                  <p:stCondLst>
                                    <p:cond delay="1500"/>
                                  </p:stCondLst>
                                  <p:childTnLst>
                                    <p:set>
                                      <p:cBhvr>
                                        <p:cTn id="17" dur="0" fill="hold">
                                          <p:stCondLst>
                                            <p:cond delay="0"/>
                                          </p:stCondLst>
                                        </p:cTn>
                                        <p:tgtEl>
                                          <p:spTgt spid="516"/>
                                        </p:tgtEl>
                                        <p:attrNameLst>
                                          <p:attrName>style.visibility</p:attrName>
                                        </p:attrNameLst>
                                      </p:cBhvr>
                                      <p:to>
                                        <p:strVal val="visible"/>
                                      </p:to>
                                    </p:set>
                                    <p:animEffect transition="in" filter="fade">
                                      <p:cBhvr additive="repl">
                                        <p:cTn id="18"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 name="Picture 7" descr="http://mirdb.org/images/banner.jpg"/>
          <p:cNvPicPr/>
          <p:nvPr/>
        </p:nvPicPr>
        <p:blipFill>
          <a:blip r:embed="rId2"/>
          <a:stretch/>
        </p:blipFill>
        <p:spPr>
          <a:xfrm>
            <a:off x="6300000" y="3060000"/>
            <a:ext cx="2215080" cy="619920"/>
          </a:xfrm>
          <a:prstGeom prst="rect">
            <a:avLst/>
          </a:prstGeom>
          <a:ln>
            <a:noFill/>
          </a:ln>
        </p:spPr>
      </p:pic>
      <p:pic>
        <p:nvPicPr>
          <p:cNvPr id="525" name="Picture 9"/>
          <p:cNvPicPr/>
          <p:nvPr/>
        </p:nvPicPr>
        <p:blipFill>
          <a:blip r:embed="rId3"/>
          <a:stretch/>
        </p:blipFill>
        <p:spPr>
          <a:xfrm>
            <a:off x="8046720" y="4860000"/>
            <a:ext cx="2573280" cy="777240"/>
          </a:xfrm>
          <a:prstGeom prst="rect">
            <a:avLst/>
          </a:prstGeom>
          <a:ln>
            <a:noFill/>
          </a:ln>
        </p:spPr>
      </p:pic>
      <p:pic>
        <p:nvPicPr>
          <p:cNvPr id="526" name="Picture 11"/>
          <p:cNvPicPr/>
          <p:nvPr/>
        </p:nvPicPr>
        <p:blipFill>
          <a:blip r:embed="rId4"/>
          <a:stretch/>
        </p:blipFill>
        <p:spPr>
          <a:xfrm>
            <a:off x="9432000" y="3726000"/>
            <a:ext cx="2243880" cy="558000"/>
          </a:xfrm>
          <a:prstGeom prst="rect">
            <a:avLst/>
          </a:prstGeom>
          <a:ln>
            <a:noFill/>
          </a:ln>
        </p:spPr>
      </p:pic>
      <p:sp>
        <p:nvSpPr>
          <p:cNvPr id="527"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28" name="Picture 527"/>
          <p:cNvPicPr/>
          <p:nvPr/>
        </p:nvPicPr>
        <p:blipFill>
          <a:blip r:embed="rId5"/>
          <a:stretch/>
        </p:blipFill>
        <p:spPr>
          <a:xfrm>
            <a:off x="180000" y="2171880"/>
            <a:ext cx="5331600" cy="4092480"/>
          </a:xfrm>
          <a:prstGeom prst="rect">
            <a:avLst/>
          </a:prstGeom>
          <a:ln>
            <a:noFill/>
          </a:ln>
        </p:spPr>
      </p:pic>
      <p:pic>
        <p:nvPicPr>
          <p:cNvPr id="529" name="Picture 528"/>
          <p:cNvPicPr/>
          <p:nvPr/>
        </p:nvPicPr>
        <p:blipFill>
          <a:blip r:embed="rId6"/>
          <a:stretch/>
        </p:blipFill>
        <p:spPr>
          <a:xfrm>
            <a:off x="2035440" y="2056320"/>
            <a:ext cx="2428920" cy="2428920"/>
          </a:xfrm>
          <a:prstGeom prst="rect">
            <a:avLst/>
          </a:prstGeom>
          <a:ln>
            <a:noFill/>
          </a:ln>
        </p:spPr>
      </p:pic>
      <p:pic>
        <p:nvPicPr>
          <p:cNvPr id="530" name="Picture 529"/>
          <p:cNvPicPr/>
          <p:nvPr/>
        </p:nvPicPr>
        <p:blipFill>
          <a:blip r:embed="rId7"/>
          <a:stretch/>
        </p:blipFill>
        <p:spPr>
          <a:xfrm rot="2216400">
            <a:off x="6228000" y="1469160"/>
            <a:ext cx="3604320" cy="964440"/>
          </a:xfrm>
          <a:prstGeom prst="rect">
            <a:avLst/>
          </a:prstGeom>
          <a:ln>
            <a:noFill/>
          </a:ln>
        </p:spPr>
      </p:pic>
      <p:pic>
        <p:nvPicPr>
          <p:cNvPr id="531" name="Picture 530"/>
          <p:cNvPicPr/>
          <p:nvPr/>
        </p:nvPicPr>
        <p:blipFill>
          <a:blip r:embed="rId8"/>
          <a:stretch/>
        </p:blipFill>
        <p:spPr>
          <a:xfrm>
            <a:off x="562320" y="1980000"/>
            <a:ext cx="2480400" cy="2524320"/>
          </a:xfrm>
          <a:prstGeom prst="rect">
            <a:avLst/>
          </a:prstGeom>
          <a:ln>
            <a:noFill/>
          </a:ln>
        </p:spPr>
      </p:pic>
      <p:pic>
        <p:nvPicPr>
          <p:cNvPr id="532" name="Picture 531"/>
          <p:cNvPicPr/>
          <p:nvPr/>
        </p:nvPicPr>
        <p:blipFill>
          <a:blip r:embed="rId9"/>
          <a:stretch/>
        </p:blipFill>
        <p:spPr>
          <a:xfrm rot="20431200">
            <a:off x="2753280" y="2904480"/>
            <a:ext cx="2412360" cy="1626840"/>
          </a:xfrm>
          <a:prstGeom prst="rect">
            <a:avLst/>
          </a:prstGeom>
          <a:ln>
            <a:noFill/>
          </a:ln>
        </p:spPr>
      </p:pic>
      <p:sp>
        <p:nvSpPr>
          <p:cNvPr id="533"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10"/>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xit" fill="hold" nodeType="withEffect">
                                  <p:stCondLst>
                                    <p:cond delay="0"/>
                                  </p:stCondLst>
                                  <p:childTnLst>
                                    <p:animEffect transition="out" filter="fade">
                                      <p:cBhvr additive="repl">
                                        <p:cTn id="6" dur="500"/>
                                        <p:tgtEl>
                                          <p:spTgt spid="524"/>
                                        </p:tgtEl>
                                      </p:cBhvr>
                                    </p:animEffect>
                                    <p:set>
                                      <p:cBhvr>
                                        <p:cTn id="7" dur="0" fill="hold">
                                          <p:stCondLst>
                                            <p:cond delay="499"/>
                                          </p:stCondLst>
                                        </p:cTn>
                                        <p:tgtEl>
                                          <p:spTgt spid="524"/>
                                        </p:tgtEl>
                                        <p:attrNameLst>
                                          <p:attrName>style.visibility</p:attrName>
                                        </p:attrNameLst>
                                      </p:cBhvr>
                                      <p:to>
                                        <p:strVal val="hidden"/>
                                      </p:to>
                                    </p:set>
                                  </p:childTnLst>
                                </p:cTn>
                              </p:par>
                              <p:par>
                                <p:cTn id="8" presetID="10" presetClass="exit" fill="hold" nodeType="withEffect">
                                  <p:stCondLst>
                                    <p:cond delay="0"/>
                                  </p:stCondLst>
                                  <p:childTnLst>
                                    <p:animEffect transition="out" filter="fade">
                                      <p:cBhvr additive="repl">
                                        <p:cTn id="9" dur="500"/>
                                        <p:tgtEl>
                                          <p:spTgt spid="525"/>
                                        </p:tgtEl>
                                      </p:cBhvr>
                                    </p:animEffect>
                                    <p:set>
                                      <p:cBhvr>
                                        <p:cTn id="10" dur="0" fill="hold">
                                          <p:stCondLst>
                                            <p:cond delay="499"/>
                                          </p:stCondLst>
                                        </p:cTn>
                                        <p:tgtEl>
                                          <p:spTgt spid="525"/>
                                        </p:tgtEl>
                                        <p:attrNameLst>
                                          <p:attrName>style.visibility</p:attrName>
                                        </p:attrNameLst>
                                      </p:cBhvr>
                                      <p:to>
                                        <p:strVal val="hidden"/>
                                      </p:to>
                                    </p:set>
                                  </p:childTnLst>
                                </p:cTn>
                              </p:par>
                              <p:par>
                                <p:cTn id="11" presetID="10" presetClass="exit" fill="hold" nodeType="withEffect">
                                  <p:stCondLst>
                                    <p:cond delay="0"/>
                                  </p:stCondLst>
                                  <p:childTnLst>
                                    <p:animEffect transition="out" filter="fade">
                                      <p:cBhvr additive="repl">
                                        <p:cTn id="12" dur="510"/>
                                        <p:tgtEl>
                                          <p:spTgt spid="526"/>
                                        </p:tgtEl>
                                      </p:cBhvr>
                                    </p:animEffect>
                                    <p:set>
                                      <p:cBhvr>
                                        <p:cTn id="13" dur="0" fill="hold">
                                          <p:stCondLst>
                                            <p:cond delay="509"/>
                                          </p:stCondLst>
                                        </p:cTn>
                                        <p:tgtEl>
                                          <p:spTgt spid="526"/>
                                        </p:tgtEl>
                                        <p:attrNameLst>
                                          <p:attrName>style.visibility</p:attrName>
                                        </p:attrNameLst>
                                      </p:cBhvr>
                                      <p:to>
                                        <p:strVal val="hidden"/>
                                      </p:to>
                                    </p:set>
                                  </p:childTnLst>
                                </p:cTn>
                              </p:par>
                              <p:par>
                                <p:cTn id="14" presetID="0" presetClass="path" fill="hold" nodeType="withEffect">
                                  <p:stCondLst>
                                    <p:cond delay="0"/>
                                  </p:stCondLst>
                                  <p:childTnLst>
                                    <p:animMotion origin="layout" path="M 0.00593498095491186 0.00986876640419948 C -0.00590545368647944 -0.0106561679790026 -0.0139397017640213 -0.0360064124512322 -0.0242714146514306 -0.0586351706036745 C -0.0344316265716211 -0.0808883033441069 -0.0461463199216374 -0.0990662662368404 -0.0586411551067411 -0.116062992125984 C -0.0690299564241634 -0.130194879877454 -0.0806077131399901 -0.140480041814333 -0.0930108955620516 -0.149396325459318 C -0.110400728250919 -0.161897365556654 -0.127646530607817 -0.177903771380553 -0.147193433135501 -0.175275590551181 C -0.162783980266954 -0.173179361901538 -0.178462871614034 -0.175858218137718 -0.194053208137715 -0.175275590551181 C -0.207960613359913 -0.174755855911246 -0.221896825903923 -0.177055594293196 -0.235716183895828 -0.171601049868766 C -0.254081548952324 -0.164352182039291 -0.272861192638523 -0.160838141267136 -0.290932175864411 -0.151233595800525 C -0.30693566046684 -0.142727905016193 -0.321051415365101 -0.126733828913831 -0.337821478135058 -0.121574803149606 C -0.353472360308345 -0.116760074339557 -0.360228751632194 -0.0870245081284716 -0.372191218590368 -0.0716010498687664 C -0.385267877603497 -0.0547410405437187 -0.393252010840226 -0.0302972434698281 -0.401334632533144 -0.00677165354330712 C -0.408960520576684 0.0154245498364756 -0.415949150479176 0.0384795090190646 -0.424277320105117 0.0598950131233596 C -0.432484420927936 0.0809991943840247 -0.437308488007661 0.105185740743224 -0.445094044349957 0.126561679790026 C -0.452278818322017 0.146288117277536 -0.459083782828749 0.166567045932509 -0.464877314199663 0.187664041994751 C -0.471308073456041 0.211081487076712 -0.480585821005699 0.230866141732283 -0.48675702010807 0.254330708661417 L -0.489886910561904 0.265459317585302 E">
                                      <p:cBhvr>
                                        <p:cTn id="15" dur="500" fill="hold"/>
                                        <p:tgtEl>
                                          <p:spTgt spid="530"/>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35" name="Picture 534"/>
          <p:cNvPicPr/>
          <p:nvPr/>
        </p:nvPicPr>
        <p:blipFill>
          <a:blip r:embed="rId2"/>
          <a:stretch/>
        </p:blipFill>
        <p:spPr>
          <a:xfrm>
            <a:off x="180000" y="2171880"/>
            <a:ext cx="5331600" cy="4092480"/>
          </a:xfrm>
          <a:prstGeom prst="rect">
            <a:avLst/>
          </a:prstGeom>
          <a:ln>
            <a:noFill/>
          </a:ln>
        </p:spPr>
      </p:pic>
      <p:pic>
        <p:nvPicPr>
          <p:cNvPr id="536" name="Picture 535"/>
          <p:cNvPicPr/>
          <p:nvPr/>
        </p:nvPicPr>
        <p:blipFill>
          <a:blip r:embed="rId3"/>
          <a:stretch/>
        </p:blipFill>
        <p:spPr>
          <a:xfrm>
            <a:off x="2035440" y="2056320"/>
            <a:ext cx="2428920" cy="2428920"/>
          </a:xfrm>
          <a:prstGeom prst="rect">
            <a:avLst/>
          </a:prstGeom>
          <a:ln>
            <a:noFill/>
          </a:ln>
        </p:spPr>
      </p:pic>
      <p:pic>
        <p:nvPicPr>
          <p:cNvPr id="537" name="Picture 536"/>
          <p:cNvPicPr/>
          <p:nvPr/>
        </p:nvPicPr>
        <p:blipFill>
          <a:blip r:embed="rId4"/>
          <a:stretch/>
        </p:blipFill>
        <p:spPr>
          <a:xfrm rot="2216400">
            <a:off x="261000" y="3470760"/>
            <a:ext cx="3604320" cy="964440"/>
          </a:xfrm>
          <a:prstGeom prst="rect">
            <a:avLst/>
          </a:prstGeom>
          <a:ln>
            <a:noFill/>
          </a:ln>
        </p:spPr>
      </p:pic>
      <p:pic>
        <p:nvPicPr>
          <p:cNvPr id="538" name="Picture 537"/>
          <p:cNvPicPr/>
          <p:nvPr/>
        </p:nvPicPr>
        <p:blipFill>
          <a:blip r:embed="rId5"/>
          <a:stretch/>
        </p:blipFill>
        <p:spPr>
          <a:xfrm>
            <a:off x="562320" y="1980000"/>
            <a:ext cx="2480400" cy="2524320"/>
          </a:xfrm>
          <a:prstGeom prst="rect">
            <a:avLst/>
          </a:prstGeom>
          <a:ln>
            <a:noFill/>
          </a:ln>
        </p:spPr>
      </p:pic>
      <p:pic>
        <p:nvPicPr>
          <p:cNvPr id="539" name="Picture 538"/>
          <p:cNvPicPr/>
          <p:nvPr/>
        </p:nvPicPr>
        <p:blipFill>
          <a:blip r:embed="rId6"/>
          <a:stretch/>
        </p:blipFill>
        <p:spPr>
          <a:xfrm rot="20431200">
            <a:off x="2753280" y="2904480"/>
            <a:ext cx="2412360" cy="1626840"/>
          </a:xfrm>
          <a:prstGeom prst="rect">
            <a:avLst/>
          </a:prstGeom>
          <a:ln>
            <a:noFill/>
          </a:ln>
        </p:spPr>
      </p:pic>
      <p:sp>
        <p:nvSpPr>
          <p:cNvPr id="540"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7"/>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362004310981191 -0.0282939632545932 C 0.0555998464582041 -0.0617847769028872 0.0724009173303891 -0.110917881003719 0.102164348776095 -0.117795275590551 C 0.13101254517484 -0.124461188091753 0.159091929722332 -0.138641899195255 0.187232409129831 -0.151758530183727 C 0.216640576395162 -0.165466046409048 0.246256733056167 -0.1588211799309 0.275784687158591 -0.161049868766404 C 0.297722772163909 -0.162705695138733 0.319809325311201 -0.163396787096751 0.341748604836566 -0.161049868766404 C 0.361029395645198 -0.158987337892496 0.382614344347004 -0.172913385826772 0.399031505595417 -0.145616797900263 L 0.416393539433667 -0.133228346456693 L 0.432013464434405 -0.114750656167979 E">
                                      <p:cBhvr>
                                        <p:cTn id="6" dur="500" fill="hold"/>
                                        <p:tgtEl>
                                          <p:spTgt spid="538"/>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42" name="Picture 541"/>
          <p:cNvPicPr/>
          <p:nvPr/>
        </p:nvPicPr>
        <p:blipFill>
          <a:blip r:embed="rId2"/>
          <a:stretch/>
        </p:blipFill>
        <p:spPr>
          <a:xfrm>
            <a:off x="180000" y="2171880"/>
            <a:ext cx="5331600" cy="4092480"/>
          </a:xfrm>
          <a:prstGeom prst="rect">
            <a:avLst/>
          </a:prstGeom>
          <a:ln>
            <a:noFill/>
          </a:ln>
        </p:spPr>
      </p:pic>
      <p:pic>
        <p:nvPicPr>
          <p:cNvPr id="543" name="Picture 542"/>
          <p:cNvPicPr/>
          <p:nvPr/>
        </p:nvPicPr>
        <p:blipFill>
          <a:blip r:embed="rId3"/>
          <a:stretch/>
        </p:blipFill>
        <p:spPr>
          <a:xfrm>
            <a:off x="2035440" y="2056320"/>
            <a:ext cx="2428920" cy="2428920"/>
          </a:xfrm>
          <a:prstGeom prst="rect">
            <a:avLst/>
          </a:prstGeom>
          <a:ln>
            <a:noFill/>
          </a:ln>
        </p:spPr>
      </p:pic>
      <p:pic>
        <p:nvPicPr>
          <p:cNvPr id="544" name="Picture 543"/>
          <p:cNvPicPr/>
          <p:nvPr/>
        </p:nvPicPr>
        <p:blipFill>
          <a:blip r:embed="rId4"/>
          <a:stretch/>
        </p:blipFill>
        <p:spPr>
          <a:xfrm rot="2216400">
            <a:off x="261000" y="3470760"/>
            <a:ext cx="3604320" cy="964440"/>
          </a:xfrm>
          <a:prstGeom prst="rect">
            <a:avLst/>
          </a:prstGeom>
          <a:ln>
            <a:noFill/>
          </a:ln>
        </p:spPr>
      </p:pic>
      <p:pic>
        <p:nvPicPr>
          <p:cNvPr id="545" name="Picture 544"/>
          <p:cNvPicPr/>
          <p:nvPr/>
        </p:nvPicPr>
        <p:blipFill>
          <a:blip r:embed="rId5"/>
          <a:stretch/>
        </p:blipFill>
        <p:spPr>
          <a:xfrm>
            <a:off x="5904000" y="1255680"/>
            <a:ext cx="2480400" cy="2524320"/>
          </a:xfrm>
          <a:prstGeom prst="rect">
            <a:avLst/>
          </a:prstGeom>
          <a:ln>
            <a:noFill/>
          </a:ln>
        </p:spPr>
      </p:pic>
      <p:pic>
        <p:nvPicPr>
          <p:cNvPr id="546" name="Picture 545"/>
          <p:cNvPicPr/>
          <p:nvPr/>
        </p:nvPicPr>
        <p:blipFill>
          <a:blip r:embed="rId6"/>
          <a:stretch/>
        </p:blipFill>
        <p:spPr>
          <a:xfrm rot="20431200">
            <a:off x="2753280" y="2904480"/>
            <a:ext cx="2412360" cy="1626840"/>
          </a:xfrm>
          <a:prstGeom prst="rect">
            <a:avLst/>
          </a:prstGeom>
          <a:ln>
            <a:noFill/>
          </a:ln>
        </p:spPr>
      </p:pic>
      <p:sp>
        <p:nvSpPr>
          <p:cNvPr id="547"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7"/>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0" presetClass="path" fill="hold" nodeType="clickEffect">
                                  <p:stCondLst>
                                    <p:cond delay="0"/>
                                  </p:stCondLst>
                                  <p:childTnLst>
                                    <p:animMotion origin="layout" path="M 0.000472436294918357 -0.00047244094488189 C 0.00144683615318747 -0.0287664041994751 -0.013607188272222 -0.0443627155930325 -0.021407269613488 -0.065249343832021 C -0.0302310416682879 -0.0888771546856278 -0.0476032628041181 -0.0915307674623197 -0.0609738093129004 -0.104146981627297 C -0.0720813765825153 -0.114627888105824 -0.08483183004242 -0.120000577311826 -0.0974399858269111 -0.120839895013123 C -0.111642589786931 -0.121785354215239 -0.125934584415929 -0.119242886187063 -0.140136415980158 -0.120839895013123 C -0.155343754396336 -0.122549973995661 -0.168039264271339 -0.106852855351714 -0.182862373401837 -0.106036745406824 C -0.197596072084674 -0.105225558096914 -0.210736319629752 -0.0939142742385714 -0.225558803555083 -0.0911811023622048 C -0.236927007032756 -0.0890848778571547 -0.248027333018248 -0.0830357430468259 -0.25889508961526 -0.0763779527559056 C -0.269877513940474 -0.0696499148770223 -0.280153277048657 -0.0610398442753786 -0.291197921280302 -0.0560104986876641 C -0.305399094117541 -0.0495437801178895 -0.317861663948455 -0.0349646969244134 -0.331827442643281 -0.028241469816273 C -0.345558242115965 -0.021631363409146 -0.356660783407189 -0.00787792731269009 -0.369327073552426 0.00141732283464562 C -0.382054234640307 0.0107572435707722 -0.39208951735413 0.0283021183498581 -0.403696814007736 0.0421522309711285 C -0.416065661078751 0.0569110443314819 -0.421442702335607 0.0783202099737532 -0.430773319160245 0.0958530183727033 L -0.432840227950512 0.103254593175853 E">
                                      <p:cBhvr>
                                        <p:cTn id="6" dur="500" fill="hold"/>
                                        <p:tgtEl>
                                          <p:spTgt spid="545"/>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49" name="Picture 548"/>
          <p:cNvPicPr/>
          <p:nvPr/>
        </p:nvPicPr>
        <p:blipFill>
          <a:blip r:embed="rId2"/>
          <a:stretch/>
        </p:blipFill>
        <p:spPr>
          <a:xfrm>
            <a:off x="180000" y="2171880"/>
            <a:ext cx="5331600" cy="4092480"/>
          </a:xfrm>
          <a:prstGeom prst="rect">
            <a:avLst/>
          </a:prstGeom>
          <a:ln>
            <a:noFill/>
          </a:ln>
        </p:spPr>
      </p:pic>
      <p:pic>
        <p:nvPicPr>
          <p:cNvPr id="550" name="Picture 549"/>
          <p:cNvPicPr/>
          <p:nvPr/>
        </p:nvPicPr>
        <p:blipFill>
          <a:blip r:embed="rId3"/>
          <a:stretch/>
        </p:blipFill>
        <p:spPr>
          <a:xfrm>
            <a:off x="2035440" y="2056320"/>
            <a:ext cx="2428920" cy="2428920"/>
          </a:xfrm>
          <a:prstGeom prst="rect">
            <a:avLst/>
          </a:prstGeom>
          <a:ln>
            <a:noFill/>
          </a:ln>
        </p:spPr>
      </p:pic>
      <p:pic>
        <p:nvPicPr>
          <p:cNvPr id="551" name="Picture 550"/>
          <p:cNvPicPr/>
          <p:nvPr/>
        </p:nvPicPr>
        <p:blipFill>
          <a:blip r:embed="rId4"/>
          <a:stretch/>
        </p:blipFill>
        <p:spPr>
          <a:xfrm rot="2216400">
            <a:off x="261000" y="3470760"/>
            <a:ext cx="3604320" cy="964440"/>
          </a:xfrm>
          <a:prstGeom prst="rect">
            <a:avLst/>
          </a:prstGeom>
          <a:ln>
            <a:noFill/>
          </a:ln>
        </p:spPr>
      </p:pic>
      <p:pic>
        <p:nvPicPr>
          <p:cNvPr id="552" name="Picture 551"/>
          <p:cNvPicPr/>
          <p:nvPr/>
        </p:nvPicPr>
        <p:blipFill>
          <a:blip r:embed="rId5"/>
          <a:stretch/>
        </p:blipFill>
        <p:spPr>
          <a:xfrm>
            <a:off x="562320" y="1980000"/>
            <a:ext cx="2480400" cy="2524320"/>
          </a:xfrm>
          <a:prstGeom prst="rect">
            <a:avLst/>
          </a:prstGeom>
          <a:ln>
            <a:noFill/>
          </a:ln>
        </p:spPr>
      </p:pic>
      <p:pic>
        <p:nvPicPr>
          <p:cNvPr id="553" name="Picture 552"/>
          <p:cNvPicPr/>
          <p:nvPr/>
        </p:nvPicPr>
        <p:blipFill>
          <a:blip r:embed="rId6"/>
          <a:stretch/>
        </p:blipFill>
        <p:spPr>
          <a:xfrm rot="20431200">
            <a:off x="2753280" y="2904480"/>
            <a:ext cx="2412360" cy="1626840"/>
          </a:xfrm>
          <a:prstGeom prst="rect">
            <a:avLst/>
          </a:prstGeom>
          <a:ln>
            <a:noFill/>
          </a:ln>
        </p:spPr>
      </p:pic>
      <p:sp>
        <p:nvSpPr>
          <p:cNvPr id="554"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7"/>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167714884696017 -0.0213123359580052 C 0.020285233413057 -0.0549606299212598 0.132075471698114 -0.188188976377953 0.234476038621667 -0.163937007874016 C 0.324002716508695 -0.135695538057743 0.371984527711341 -0.0361679790026252 0.371984527711341 -0.0361679790026252 E">
                                      <p:cBhvr>
                                        <p:cTn id="6" dur="500" fill="hold"/>
                                        <p:tgtEl>
                                          <p:spTgt spid="550"/>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56" name="Picture 555"/>
          <p:cNvPicPr/>
          <p:nvPr/>
        </p:nvPicPr>
        <p:blipFill>
          <a:blip r:embed="rId2"/>
          <a:stretch/>
        </p:blipFill>
        <p:spPr>
          <a:xfrm>
            <a:off x="180000" y="2171880"/>
            <a:ext cx="5331600" cy="4092480"/>
          </a:xfrm>
          <a:prstGeom prst="rect">
            <a:avLst/>
          </a:prstGeom>
          <a:ln>
            <a:noFill/>
          </a:ln>
        </p:spPr>
      </p:pic>
      <p:pic>
        <p:nvPicPr>
          <p:cNvPr id="557" name="Picture 556"/>
          <p:cNvPicPr/>
          <p:nvPr/>
        </p:nvPicPr>
        <p:blipFill>
          <a:blip r:embed="rId3"/>
          <a:stretch/>
        </p:blipFill>
        <p:spPr>
          <a:xfrm>
            <a:off x="6480000" y="1891080"/>
            <a:ext cx="2428920" cy="2428920"/>
          </a:xfrm>
          <a:prstGeom prst="rect">
            <a:avLst/>
          </a:prstGeom>
          <a:ln>
            <a:noFill/>
          </a:ln>
        </p:spPr>
      </p:pic>
      <p:pic>
        <p:nvPicPr>
          <p:cNvPr id="558" name="Picture 557"/>
          <p:cNvPicPr/>
          <p:nvPr/>
        </p:nvPicPr>
        <p:blipFill>
          <a:blip r:embed="rId4"/>
          <a:stretch/>
        </p:blipFill>
        <p:spPr>
          <a:xfrm rot="2216400">
            <a:off x="261000" y="3470760"/>
            <a:ext cx="3604320" cy="964440"/>
          </a:xfrm>
          <a:prstGeom prst="rect">
            <a:avLst/>
          </a:prstGeom>
          <a:ln>
            <a:noFill/>
          </a:ln>
        </p:spPr>
      </p:pic>
      <p:pic>
        <p:nvPicPr>
          <p:cNvPr id="559" name="Picture 558"/>
          <p:cNvPicPr/>
          <p:nvPr/>
        </p:nvPicPr>
        <p:blipFill>
          <a:blip r:embed="rId5"/>
          <a:stretch/>
        </p:blipFill>
        <p:spPr>
          <a:xfrm>
            <a:off x="562320" y="1980000"/>
            <a:ext cx="2480400" cy="2524320"/>
          </a:xfrm>
          <a:prstGeom prst="rect">
            <a:avLst/>
          </a:prstGeom>
          <a:ln>
            <a:noFill/>
          </a:ln>
        </p:spPr>
      </p:pic>
      <p:pic>
        <p:nvPicPr>
          <p:cNvPr id="560" name="Picture 559"/>
          <p:cNvPicPr/>
          <p:nvPr/>
        </p:nvPicPr>
        <p:blipFill>
          <a:blip r:embed="rId6"/>
          <a:stretch/>
        </p:blipFill>
        <p:spPr>
          <a:xfrm rot="20431200">
            <a:off x="2753280" y="2904480"/>
            <a:ext cx="2412360" cy="1626840"/>
          </a:xfrm>
          <a:prstGeom prst="rect">
            <a:avLst/>
          </a:prstGeom>
          <a:ln>
            <a:noFill/>
          </a:ln>
        </p:spPr>
      </p:pic>
      <p:sp>
        <p:nvSpPr>
          <p:cNvPr id="561"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7"/>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157675613429002 -0.00278215223097113 C -0.0110136711252842 -0.137847769028871 -0.169663684412555 -0.159160104986876 -0.182124191691027 -0.158372703412073 C -0.291522721233059 -0.137847769028871 -0.350577258097854 0.0196325459317589 -0.350577258097854 0.0196325459317589 E">
                                      <p:cBhvr>
                                        <p:cTn id="6" dur="500" fill="hold"/>
                                        <p:tgtEl>
                                          <p:spTgt spid="557"/>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 name="Picture 481"/>
          <p:cNvPicPr/>
          <p:nvPr/>
        </p:nvPicPr>
        <p:blipFill>
          <a:blip r:embed="rId3"/>
          <a:stretch/>
        </p:blipFill>
        <p:spPr>
          <a:xfrm>
            <a:off x="1980000" y="356040"/>
            <a:ext cx="8998920" cy="6302880"/>
          </a:xfrm>
          <a:prstGeom prst="rect">
            <a:avLst/>
          </a:prstGeom>
          <a:ln>
            <a:noFill/>
          </a:ln>
        </p:spPr>
      </p:pic>
      <p:sp>
        <p:nvSpPr>
          <p:cNvPr id="563"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How to start</a:t>
            </a:r>
            <a:endParaRPr lang="en-IE" sz="4800" b="0" strike="noStrike" spc="-1">
              <a:latin typeface="Arial"/>
            </a:endParaRPr>
          </a:p>
        </p:txBody>
      </p:sp>
      <p:pic>
        <p:nvPicPr>
          <p:cNvPr id="565" name="Picture 564"/>
          <p:cNvPicPr/>
          <p:nvPr/>
        </p:nvPicPr>
        <p:blipFill>
          <a:blip r:embed="rId2"/>
          <a:stretch/>
        </p:blipFill>
        <p:spPr>
          <a:xfrm>
            <a:off x="7080120" y="1764000"/>
            <a:ext cx="2814840" cy="2982600"/>
          </a:xfrm>
          <a:prstGeom prst="rect">
            <a:avLst/>
          </a:prstGeom>
          <a:ln>
            <a:noFill/>
          </a:ln>
        </p:spPr>
      </p:pic>
      <p:pic>
        <p:nvPicPr>
          <p:cNvPr id="566" name="Picture 565"/>
          <p:cNvPicPr/>
          <p:nvPr/>
        </p:nvPicPr>
        <p:blipFill>
          <a:blip r:embed="rId3"/>
          <a:stretch/>
        </p:blipFill>
        <p:spPr>
          <a:xfrm>
            <a:off x="3022920" y="1971360"/>
            <a:ext cx="2377080" cy="2612160"/>
          </a:xfrm>
          <a:prstGeom prst="rect">
            <a:avLst/>
          </a:prstGeom>
          <a:ln>
            <a:noFill/>
          </a:ln>
        </p:spPr>
      </p:pic>
      <p:grpSp>
        <p:nvGrpSpPr>
          <p:cNvPr id="567" name="Group 2"/>
          <p:cNvGrpSpPr/>
          <p:nvPr/>
        </p:nvGrpSpPr>
        <p:grpSpPr>
          <a:xfrm>
            <a:off x="2340000" y="3683160"/>
            <a:ext cx="7919640" cy="3940200"/>
            <a:chOff x="2340000" y="3683160"/>
            <a:chExt cx="7919640" cy="3940200"/>
          </a:xfrm>
        </p:grpSpPr>
        <p:sp>
          <p:nvSpPr>
            <p:cNvPr id="568" name="Freeform 3"/>
            <p:cNvSpPr/>
            <p:nvPr/>
          </p:nvSpPr>
          <p:spPr>
            <a:xfrm>
              <a:off x="4505040" y="3949560"/>
              <a:ext cx="5754960" cy="3674160"/>
            </a:xfrm>
            <a:custGeom>
              <a:avLst/>
              <a:gdLst/>
              <a:ahLst/>
              <a:cxnLst/>
              <a:rect l="0" t="0" r="r" b="b"/>
              <a:pathLst>
                <a:path w="15986" h="10206">
                  <a:moveTo>
                    <a:pt x="4006" y="10205"/>
                  </a:moveTo>
                  <a:cubicBezTo>
                    <a:pt x="2671" y="8033"/>
                    <a:pt x="1335" y="5861"/>
                    <a:pt x="0" y="3690"/>
                  </a:cubicBezTo>
                  <a:cubicBezTo>
                    <a:pt x="3993" y="2460"/>
                    <a:pt x="7986" y="1230"/>
                    <a:pt x="11979" y="0"/>
                  </a:cubicBezTo>
                  <a:cubicBezTo>
                    <a:pt x="13314" y="2172"/>
                    <a:pt x="14650" y="4344"/>
                    <a:pt x="15985" y="6515"/>
                  </a:cubicBezTo>
                  <a:cubicBezTo>
                    <a:pt x="11992" y="7745"/>
                    <a:pt x="7999" y="8975"/>
                    <a:pt x="4006" y="10205"/>
                  </a:cubicBezTo>
                  <a:close/>
                </a:path>
              </a:pathLst>
            </a:custGeom>
            <a:blipFill rotWithShape="0">
              <a:blip r:embed="rId4"/>
              <a:stretch>
                <a:fillRect/>
              </a:stretch>
            </a:blipFill>
            <a:ln>
              <a:noFill/>
            </a:ln>
          </p:spPr>
        </p:sp>
        <p:pic>
          <p:nvPicPr>
            <p:cNvPr id="569" name="Picture 568"/>
            <p:cNvPicPr/>
            <p:nvPr/>
          </p:nvPicPr>
          <p:blipFill>
            <a:blip r:embed="rId5"/>
            <a:srcRect r="45373" b="40643"/>
            <a:stretch/>
          </p:blipFill>
          <p:spPr>
            <a:xfrm rot="20188800">
              <a:off x="2725200" y="4287960"/>
              <a:ext cx="3588480" cy="2677680"/>
            </a:xfrm>
            <a:prstGeom prst="rect">
              <a:avLst/>
            </a:prstGeom>
            <a:ln>
              <a:noFill/>
            </a:ln>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0" fill="hold">
                                          <p:stCondLst>
                                            <p:cond delay="0"/>
                                          </p:stCondLst>
                                        </p:cTn>
                                        <p:tgtEl>
                                          <p:spTgt spid="566"/>
                                        </p:tgtEl>
                                        <p:attrNameLst>
                                          <p:attrName>style.visibility</p:attrName>
                                        </p:attrNameLst>
                                      </p:cBhvr>
                                      <p:to>
                                        <p:strVal val="visible"/>
                                      </p:to>
                                    </p:set>
                                    <p:animEffect transition="in" filter="fade">
                                      <p:cBhvr additive="repl">
                                        <p:cTn id="7" dur="1000"/>
                                        <p:tgtEl>
                                          <p:spTgt spid="566"/>
                                        </p:tgtEl>
                                      </p:cBhvr>
                                    </p:animEffect>
                                  </p:childTnLst>
                                </p:cTn>
                              </p:par>
                            </p:childTnLst>
                          </p:cTn>
                        </p:par>
                        <p:par>
                          <p:cTn id="8" fill="hold">
                            <p:stCondLst>
                              <p:cond delay="1000"/>
                            </p:stCondLst>
                            <p:childTnLst>
                              <p:par>
                                <p:cTn id="9" presetID="10" presetClass="entr" fill="hold" nodeType="afterEffect">
                                  <p:stCondLst>
                                    <p:cond delay="0"/>
                                  </p:stCondLst>
                                  <p:childTnLst>
                                    <p:set>
                                      <p:cBhvr>
                                        <p:cTn id="10" dur="0" fill="hold">
                                          <p:stCondLst>
                                            <p:cond delay="0"/>
                                          </p:stCondLst>
                                        </p:cTn>
                                        <p:tgtEl>
                                          <p:spTgt spid="565"/>
                                        </p:tgtEl>
                                        <p:attrNameLst>
                                          <p:attrName>style.visibility</p:attrName>
                                        </p:attrNameLst>
                                      </p:cBhvr>
                                      <p:to>
                                        <p:strVal val="visible"/>
                                      </p:to>
                                    </p:set>
                                    <p:animEffect transition="in" filter="fade">
                                      <p:cBhvr additive="repl">
                                        <p:cTn id="11" dur="1000"/>
                                        <p:tgtEl>
                                          <p:spTgt spid="565"/>
                                        </p:tgtEl>
                                      </p:cBhvr>
                                    </p:animEffect>
                                  </p:childTnLst>
                                </p:cTn>
                              </p:par>
                            </p:childTnLst>
                          </p:cTn>
                        </p:par>
                        <p:par>
                          <p:cTn id="12" fill="hold">
                            <p:stCondLst>
                              <p:cond delay="2000"/>
                            </p:stCondLst>
                            <p:childTnLst>
                              <p:par>
                                <p:cTn id="13" presetID="10" presetClass="entr" fill="hold" nodeType="after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additive="repl">
                                        <p:cTn id="15" dur="20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TextShape 1"/>
          <p:cNvSpPr txBox="1"/>
          <p:nvPr/>
        </p:nvSpPr>
        <p:spPr>
          <a:xfrm>
            <a:off x="609120" y="273600"/>
            <a:ext cx="10970640" cy="1143000"/>
          </a:xfrm>
          <a:prstGeom prst="rect">
            <a:avLst/>
          </a:prstGeom>
          <a:noFill/>
          <a:ln>
            <a:noFill/>
          </a:ln>
        </p:spPr>
        <p:txBody>
          <a:bodyPr lIns="0" tIns="0" rIns="0" bIns="0" anchor="ctr">
            <a:noAutofit/>
          </a:bodyPr>
          <a:lstStyle/>
          <a:p>
            <a:pPr algn="ctr">
              <a:lnSpc>
                <a:spcPct val="90000"/>
              </a:lnSpc>
            </a:pPr>
            <a:r>
              <a:rPr lang="en-IE" sz="4400" b="0" strike="noStrike" spc="-1">
                <a:solidFill>
                  <a:srgbClr val="000000"/>
                </a:solidFill>
                <a:latin typeface="Arial"/>
                <a:ea typeface="DejaVu Sans"/>
              </a:rPr>
              <a:t>My Experiments</a:t>
            </a:r>
            <a:endParaRPr lang="en-IE" sz="4400" b="0" strike="noStrike" spc="-1">
              <a:latin typeface="Arial"/>
            </a:endParaRPr>
          </a:p>
        </p:txBody>
      </p:sp>
      <p:sp>
        <p:nvSpPr>
          <p:cNvPr id="571" name="CustomShape 2"/>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graphicFrame>
        <p:nvGraphicFramePr>
          <p:cNvPr id="572" name="Table 3"/>
          <p:cNvGraphicFramePr/>
          <p:nvPr/>
        </p:nvGraphicFramePr>
        <p:xfrm>
          <a:off x="1248480" y="1902960"/>
          <a:ext cx="10646280" cy="3271440"/>
        </p:xfrm>
        <a:graphic>
          <a:graphicData uri="http://schemas.openxmlformats.org/drawingml/2006/table">
            <a:tbl>
              <a:tblPr/>
              <a:tblGrid>
                <a:gridCol w="1925640">
                  <a:extLst>
                    <a:ext uri="{9D8B030D-6E8A-4147-A177-3AD203B41FA5}">
                      <a16:colId xmlns:a16="http://schemas.microsoft.com/office/drawing/2014/main" val="20000"/>
                    </a:ext>
                  </a:extLst>
                </a:gridCol>
                <a:gridCol w="2632320">
                  <a:extLst>
                    <a:ext uri="{9D8B030D-6E8A-4147-A177-3AD203B41FA5}">
                      <a16:colId xmlns:a16="http://schemas.microsoft.com/office/drawing/2014/main" val="20001"/>
                    </a:ext>
                  </a:extLst>
                </a:gridCol>
                <a:gridCol w="3654000">
                  <a:extLst>
                    <a:ext uri="{9D8B030D-6E8A-4147-A177-3AD203B41FA5}">
                      <a16:colId xmlns:a16="http://schemas.microsoft.com/office/drawing/2014/main" val="20002"/>
                    </a:ext>
                  </a:extLst>
                </a:gridCol>
                <a:gridCol w="1212480">
                  <a:extLst>
                    <a:ext uri="{9D8B030D-6E8A-4147-A177-3AD203B41FA5}">
                      <a16:colId xmlns:a16="http://schemas.microsoft.com/office/drawing/2014/main" val="20003"/>
                    </a:ext>
                  </a:extLst>
                </a:gridCol>
                <a:gridCol w="1221840">
                  <a:extLst>
                    <a:ext uri="{9D8B030D-6E8A-4147-A177-3AD203B41FA5}">
                      <a16:colId xmlns:a16="http://schemas.microsoft.com/office/drawing/2014/main" val="20004"/>
                    </a:ext>
                  </a:extLst>
                </a:gridCol>
              </a:tblGrid>
              <a:tr h="658440">
                <a:tc>
                  <a:txBody>
                    <a:bodyPr/>
                    <a:lstStyle/>
                    <a:p>
                      <a:pPr algn="ctr">
                        <a:lnSpc>
                          <a:spcPct val="100000"/>
                        </a:lnSpc>
                      </a:pPr>
                      <a:r>
                        <a:rPr lang="en-IE" sz="2000" b="1" strike="noStrike" spc="-1">
                          <a:solidFill>
                            <a:srgbClr val="FFFFFF"/>
                          </a:solidFill>
                          <a:latin typeface="arial"/>
                        </a:rPr>
                        <a:t>Target</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Type</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N. Experiments</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r>
                        <a:rPr lang="en-IE" sz="2000" b="1" strike="noStrike" spc="-1">
                          <a:solidFill>
                            <a:srgbClr val="FFFFFF"/>
                          </a:solidFill>
                          <a:latin typeface="arial"/>
                        </a:rPr>
                        <a:t>Healthy</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solidFill>
                      <a:srgbClr val="4A148C"/>
                    </a:solidFill>
                  </a:tcPr>
                </a:tc>
                <a:tc>
                  <a:txBody>
                    <a:bodyPr/>
                    <a:lstStyle/>
                    <a:p>
                      <a:pPr algn="ctr"/>
                      <a:r>
                        <a:rPr lang="en-IE" sz="2000" b="1" strike="noStrike" spc="-1">
                          <a:solidFill>
                            <a:srgbClr val="FFFFFF"/>
                          </a:solidFill>
                          <a:latin typeface="arial"/>
                        </a:rPr>
                        <a:t>Non healthy</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solidFill>
                      <a:srgbClr val="4A148C"/>
                    </a:solidFill>
                  </a:tcPr>
                </a:tc>
                <a:extLst>
                  <a:ext uri="{0D108BD9-81ED-4DB2-BD59-A6C34878D82A}">
                    <a16:rowId xmlns:a16="http://schemas.microsoft.com/office/drawing/2014/main" val="10000"/>
                  </a:ext>
                </a:extLst>
              </a:tr>
              <a:tr h="642600">
                <a:tc rowSpan="2">
                  <a:txBody>
                    <a:bodyPr/>
                    <a:lstStyle/>
                    <a:p>
                      <a:pPr algn="ctr">
                        <a:lnSpc>
                          <a:spcPct val="100000"/>
                        </a:lnSpc>
                      </a:pPr>
                      <a:r>
                        <a:rPr lang="en-IE" sz="2000" b="0" strike="noStrike" spc="-1">
                          <a:latin typeface="arial"/>
                        </a:rPr>
                        <a:t>mRNA</a:t>
                      </a:r>
                    </a:p>
                    <a:p>
                      <a:pPr>
                        <a:lnSpc>
                          <a:spcPct val="100000"/>
                        </a:lnSpc>
                      </a:pPr>
                      <a:endParaRPr lang="en-IE" sz="2000" b="0" strike="noStrike" spc="-1">
                        <a:latin typeface="arial"/>
                      </a:endParaRP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2000" b="0" strike="noStrike" spc="-1">
                          <a:latin typeface="arial"/>
                        </a:rPr>
                        <a:t>RNAseq</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2000" b="0" strike="noStrike" spc="-1">
                          <a:latin typeface="arial"/>
                        </a:rPr>
                        <a:t>3</a:t>
                      </a:r>
                    </a:p>
                  </a:txBody>
                  <a:tcPr marL="90000" marR="90000">
                    <a:lnL w="720">
                      <a:solidFill>
                        <a:srgbClr val="FFFFFF"/>
                      </a:solidFill>
                    </a:lnL>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r>
                        <a:rPr lang="en-IE" sz="2000" b="0" strike="noStrike" spc="-1">
                          <a:latin typeface="arial"/>
                        </a:rPr>
                        <a:t>3</a:t>
                      </a:r>
                    </a:p>
                  </a:txBody>
                  <a:tcPr marL="90000" marR="90000">
                    <a:lnR w="720">
                      <a:solidFill>
                        <a:srgbClr val="FFFFFF"/>
                      </a:solidFill>
                    </a:lnR>
                    <a:lnB w="720">
                      <a:solidFill>
                        <a:srgbClr val="FFFFFF"/>
                      </a:solidFill>
                    </a:lnB>
                    <a:solidFill>
                      <a:srgbClr val="E8CDED"/>
                    </a:solidFill>
                  </a:tcPr>
                </a:tc>
                <a:tc>
                  <a:txBody>
                    <a:bodyPr/>
                    <a:lstStyle/>
                    <a:p>
                      <a:pPr marL="216000" indent="-216000" algn="ctr">
                        <a:buClr>
                          <a:srgbClr val="000000"/>
                        </a:buClr>
                        <a:buSzPct val="45000"/>
                        <a:buFont typeface="Wingdings" charset="2"/>
                        <a:buChar char=""/>
                      </a:pPr>
                      <a:r>
                        <a:rPr lang="en-IE" sz="2000" b="0" strike="noStrike" spc="-1">
                          <a:latin typeface="arial"/>
                        </a:rPr>
                        <a:t>0</a:t>
                      </a:r>
                    </a:p>
                  </a:txBody>
                  <a:tcPr marL="90000" marR="90000">
                    <a:lnL w="720">
                      <a:solidFill>
                        <a:srgbClr val="FFFFFF"/>
                      </a:solidFill>
                    </a:lnL>
                    <a:lnR w="720">
                      <a:solidFill>
                        <a:srgbClr val="FFFFFF"/>
                      </a:solidFill>
                    </a:lnR>
                    <a:lnB w="720">
                      <a:solidFill>
                        <a:srgbClr val="FFFFFF"/>
                      </a:solidFill>
                    </a:lnB>
                    <a:solidFill>
                      <a:srgbClr val="E8CDED"/>
                    </a:solidFill>
                  </a:tcPr>
                </a:tc>
                <a:extLst>
                  <a:ext uri="{0D108BD9-81ED-4DB2-BD59-A6C34878D82A}">
                    <a16:rowId xmlns:a16="http://schemas.microsoft.com/office/drawing/2014/main" val="10001"/>
                  </a:ext>
                </a:extLst>
              </a:tr>
              <a:tr h="642600">
                <a:tc vMerge="1">
                  <a:txBody>
                    <a:bodyPr/>
                    <a:lstStyle/>
                    <a:p>
                      <a:endParaRPr lang="en-US"/>
                    </a:p>
                  </a:txBody>
                  <a:tcPr marL="90000" marR="90000">
                    <a:lnL w="720">
                      <a:solidFill>
                        <a:srgbClr val="FFFFFF"/>
                      </a:solidFill>
                    </a:lnL>
                    <a:lnR w="720">
                      <a:solidFill>
                        <a:srgbClr val="FFFFFF"/>
                      </a:solidFill>
                    </a:lnR>
                    <a:lnT w="720">
                      <a:solidFill>
                        <a:srgbClr val="FFFFFF"/>
                      </a:solidFill>
                    </a:lnT>
                    <a:solidFill>
                      <a:srgbClr val="E8B5F2"/>
                    </a:solidFill>
                  </a:tcPr>
                </a:tc>
                <a:tc>
                  <a:txBody>
                    <a:bodyPr/>
                    <a:lstStyle/>
                    <a:p>
                      <a:pPr algn="ctr">
                        <a:lnSpc>
                          <a:spcPct val="100000"/>
                        </a:lnSpc>
                      </a:pPr>
                      <a:r>
                        <a:rPr lang="en-IE" sz="2000" b="0" strike="noStrike" spc="-1">
                          <a:latin typeface="arial"/>
                        </a:rPr>
                        <a:t>MicroArray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2000" b="0" strike="noStrike" spc="-1">
                          <a:latin typeface="arial"/>
                        </a:rPr>
                        <a:t>4</a:t>
                      </a:r>
                    </a:p>
                  </a:txBody>
                  <a:tcPr marL="90000" marR="90000">
                    <a:lnL w="720">
                      <a:solidFill>
                        <a:srgbClr val="FFFFFF"/>
                      </a:solidFill>
                    </a:lnL>
                    <a:lnT w="720">
                      <a:solidFill>
                        <a:srgbClr val="FFFFFF"/>
                      </a:solidFill>
                    </a:lnT>
                    <a:lnB w="720">
                      <a:solidFill>
                        <a:srgbClr val="FFFFFF"/>
                      </a:solidFill>
                    </a:lnB>
                    <a:solidFill>
                      <a:srgbClr val="E8B5F2"/>
                    </a:solidFill>
                  </a:tcPr>
                </a:tc>
                <a:tc>
                  <a:txBody>
                    <a:bodyPr/>
                    <a:lstStyle/>
                    <a:p>
                      <a:pPr marL="216000" indent="-216000" algn="ctr">
                        <a:buClr>
                          <a:srgbClr val="000000"/>
                        </a:buClr>
                        <a:buSzPct val="45000"/>
                        <a:buFont typeface="Wingdings" charset="2"/>
                        <a:buChar char=""/>
                      </a:pPr>
                      <a:r>
                        <a:rPr lang="en-IE" sz="2000" b="0" strike="noStrike" spc="-1">
                          <a:latin typeface="arial"/>
                        </a:rPr>
                        <a:t>2</a:t>
                      </a:r>
                    </a:p>
                  </a:txBody>
                  <a:tcPr marL="90000" marR="90000">
                    <a:lnR w="720">
                      <a:solidFill>
                        <a:srgbClr val="FFFFFF"/>
                      </a:solidFill>
                    </a:lnR>
                    <a:lnT w="720">
                      <a:solidFill>
                        <a:srgbClr val="FFFFFF"/>
                      </a:solidFill>
                    </a:lnT>
                    <a:lnB w="720">
                      <a:solidFill>
                        <a:srgbClr val="FFFFFF"/>
                      </a:solidFill>
                    </a:lnB>
                    <a:solidFill>
                      <a:srgbClr val="E8B5F2"/>
                    </a:solidFill>
                  </a:tcPr>
                </a:tc>
                <a:tc>
                  <a:txBody>
                    <a:bodyPr/>
                    <a:lstStyle/>
                    <a:p>
                      <a:pPr marL="216000" indent="-216000" algn="ctr">
                        <a:buClr>
                          <a:srgbClr val="000000"/>
                        </a:buClr>
                        <a:buSzPct val="45000"/>
                        <a:buFont typeface="Wingdings" charset="2"/>
                        <a:buChar char=""/>
                      </a:pPr>
                      <a:r>
                        <a:rPr lang="en-IE" sz="20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extLst>
                  <a:ext uri="{0D108BD9-81ED-4DB2-BD59-A6C34878D82A}">
                    <a16:rowId xmlns:a16="http://schemas.microsoft.com/office/drawing/2014/main" val="10002"/>
                  </a:ext>
                </a:extLst>
              </a:tr>
              <a:tr h="642600">
                <a:tc rowSpan="2">
                  <a:txBody>
                    <a:bodyPr/>
                    <a:lstStyle/>
                    <a:p>
                      <a:pPr algn="ctr">
                        <a:lnSpc>
                          <a:spcPct val="100000"/>
                        </a:lnSpc>
                      </a:pPr>
                      <a:r>
                        <a:rPr lang="en-IE" sz="2000" b="0" strike="noStrike" spc="-1">
                          <a:latin typeface="arial"/>
                        </a:rPr>
                        <a:t>miRNA</a:t>
                      </a:r>
                    </a:p>
                    <a:p>
                      <a:pPr>
                        <a:lnSpc>
                          <a:spcPct val="100000"/>
                        </a:lnSpc>
                      </a:pP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2000" b="0" strike="noStrike" spc="-1">
                          <a:latin typeface="arial"/>
                        </a:rPr>
                        <a:t>MicroArray</a:t>
                      </a:r>
                    </a:p>
                  </a:txBody>
                  <a:tcPr marL="90000" marR="90000">
                    <a:lnL w="720" cap="flat" cmpd="sng" algn="ctr">
                      <a:solidFill>
                        <a:srgbClr val="FFFFFF"/>
                      </a:solidFill>
                      <a:prstDash val="solid"/>
                      <a:round/>
                      <a:headEnd type="none" w="med" len="med"/>
                      <a:tailEnd type="none" w="med" len="med"/>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2000" b="0" strike="noStrike" spc="-1">
                          <a:latin typeface="arial"/>
                        </a:rPr>
                        <a:t>2</a:t>
                      </a:r>
                    </a:p>
                  </a:txBody>
                  <a:tcPr marL="90000" marR="90000">
                    <a:lnL w="720">
                      <a:solidFill>
                        <a:srgbClr val="FFFFFF"/>
                      </a:solidFill>
                    </a:lnL>
                    <a:lnT w="720">
                      <a:solidFill>
                        <a:srgbClr val="FFFFFF"/>
                      </a:solidFill>
                    </a:lnT>
                    <a:lnB w="720">
                      <a:solidFill>
                        <a:srgbClr val="FFFFFF"/>
                      </a:solidFill>
                    </a:lnB>
                    <a:solidFill>
                      <a:srgbClr val="E8CDED"/>
                    </a:solidFill>
                  </a:tcPr>
                </a:tc>
                <a:tc>
                  <a:txBody>
                    <a:bodyPr/>
                    <a:lstStyle/>
                    <a:p>
                      <a:pPr marL="216000" indent="-216000" algn="ctr">
                        <a:buClr>
                          <a:srgbClr val="000000"/>
                        </a:buClr>
                        <a:buSzPct val="45000"/>
                        <a:buFont typeface="Wingdings" charset="2"/>
                        <a:buChar char=""/>
                      </a:pPr>
                      <a:r>
                        <a:rPr lang="en-IE" sz="2000" b="0" strike="noStrike" spc="-1">
                          <a:latin typeface="arial"/>
                        </a:rPr>
                        <a:t>2</a:t>
                      </a:r>
                    </a:p>
                  </a:txBody>
                  <a:tcPr marL="90000" marR="90000">
                    <a:lnR w="720">
                      <a:solidFill>
                        <a:srgbClr val="FFFFFF"/>
                      </a:solidFill>
                    </a:lnR>
                    <a:lnT w="720">
                      <a:solidFill>
                        <a:srgbClr val="FFFFFF"/>
                      </a:solidFill>
                    </a:lnT>
                    <a:lnB w="720">
                      <a:solidFill>
                        <a:srgbClr val="FFFFFF"/>
                      </a:solidFill>
                    </a:lnB>
                    <a:solidFill>
                      <a:srgbClr val="E8CDED"/>
                    </a:solidFill>
                  </a:tcPr>
                </a:tc>
                <a:tc>
                  <a:txBody>
                    <a:bodyPr/>
                    <a:lstStyle/>
                    <a:p>
                      <a:pPr marL="216000" indent="-216000" algn="ctr">
                        <a:buClr>
                          <a:srgbClr val="000000"/>
                        </a:buClr>
                        <a:buSzPct val="45000"/>
                        <a:buFont typeface="Wingdings" charset="2"/>
                        <a:buChar char=""/>
                      </a:pPr>
                      <a:r>
                        <a:rPr lang="en-IE" sz="20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extLst>
                  <a:ext uri="{0D108BD9-81ED-4DB2-BD59-A6C34878D82A}">
                    <a16:rowId xmlns:a16="http://schemas.microsoft.com/office/drawing/2014/main" val="10003"/>
                  </a:ext>
                </a:extLst>
              </a:tr>
              <a:tr h="642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2000" b="0" strike="noStrike" spc="-1">
                          <a:latin typeface="arial"/>
                        </a:rPr>
                        <a:t>miRSeq</a:t>
                      </a:r>
                    </a:p>
                  </a:txBody>
                  <a:tcPr marL="90000" marR="90000">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2000" b="0" strike="noStrike" spc="-1">
                          <a:latin typeface="arial"/>
                        </a:rPr>
                        <a:t>1</a:t>
                      </a:r>
                    </a:p>
                  </a:txBody>
                  <a:tcPr marL="90000" marR="90000">
                    <a:lnL w="720">
                      <a:solidFill>
                        <a:srgbClr val="FFFFFF"/>
                      </a:solidFill>
                    </a:lnL>
                    <a:lnT w="720">
                      <a:solidFill>
                        <a:srgbClr val="FFFFFF"/>
                      </a:solidFill>
                    </a:lnT>
                    <a:lnB w="720">
                      <a:solidFill>
                        <a:srgbClr val="FFFFFF"/>
                      </a:solidFill>
                    </a:lnB>
                    <a:solidFill>
                      <a:srgbClr val="E8B5F2"/>
                    </a:solidFill>
                  </a:tcPr>
                </a:tc>
                <a:tc>
                  <a:txBody>
                    <a:bodyPr/>
                    <a:lstStyle/>
                    <a:p>
                      <a:pPr marL="216000" indent="-216000" algn="ctr">
                        <a:buClr>
                          <a:srgbClr val="000000"/>
                        </a:buClr>
                        <a:buSzPct val="45000"/>
                        <a:buFont typeface="Wingdings" charset="2"/>
                        <a:buChar char=""/>
                      </a:pPr>
                      <a:r>
                        <a:rPr lang="en-IE" sz="2000" b="0" strike="noStrike" spc="-1">
                          <a:latin typeface="arial"/>
                        </a:rPr>
                        <a:t>0</a:t>
                      </a:r>
                    </a:p>
                  </a:txBody>
                  <a:tcPr marL="90000" marR="90000">
                    <a:lnR w="720">
                      <a:solidFill>
                        <a:srgbClr val="FFFFFF"/>
                      </a:solidFill>
                    </a:lnR>
                    <a:lnT w="720">
                      <a:solidFill>
                        <a:srgbClr val="FFFFFF"/>
                      </a:solidFill>
                    </a:lnT>
                    <a:lnB w="720">
                      <a:solidFill>
                        <a:srgbClr val="FFFFFF"/>
                      </a:solidFill>
                    </a:lnB>
                    <a:solidFill>
                      <a:srgbClr val="E8B5F2"/>
                    </a:solidFill>
                  </a:tcPr>
                </a:tc>
                <a:tc>
                  <a:txBody>
                    <a:bodyPr/>
                    <a:lstStyle/>
                    <a:p>
                      <a:pPr marL="216000" indent="-216000" algn="ctr">
                        <a:buClr>
                          <a:srgbClr val="000000"/>
                        </a:buClr>
                        <a:buSzPct val="45000"/>
                        <a:buFont typeface="Wingdings" charset="2"/>
                        <a:buChar char=""/>
                      </a:pPr>
                      <a:r>
                        <a:rPr lang="en-IE" sz="2000" b="0" strike="noStrike" spc="-1">
                          <a:latin typeface="arial"/>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TextShape 1"/>
          <p:cNvSpPr txBox="1"/>
          <p:nvPr/>
        </p:nvSpPr>
        <p:spPr>
          <a:xfrm>
            <a:off x="831960" y="2320560"/>
            <a:ext cx="8571240" cy="1758960"/>
          </a:xfrm>
          <a:prstGeom prst="rect">
            <a:avLst/>
          </a:prstGeom>
          <a:noFill/>
          <a:ln>
            <a:noFill/>
          </a:ln>
        </p:spPr>
        <p:txBody>
          <a:bodyPr lIns="90000" tIns="45000" rIns="90000" bIns="45000">
            <a:noAutofit/>
          </a:bodyPr>
          <a:lstStyle/>
          <a:p>
            <a:pPr>
              <a:lnSpc>
                <a:spcPct val="90000"/>
              </a:lnSpc>
            </a:pPr>
            <a:r>
              <a:rPr lang="en-US" sz="3600" b="1" strike="noStrike" spc="-1">
                <a:solidFill>
                  <a:srgbClr val="002060"/>
                </a:solidFill>
                <a:latin typeface="Arial"/>
                <a:ea typeface="DejaVu Sans"/>
              </a:rPr>
              <a:t>Computational approaches for the therapeutic target discovery to ame-liorate muscle wasting during aging and disease </a:t>
            </a:r>
            <a:endParaRPr lang="en-IE" sz="3600" b="0" strike="noStrike" spc="-1">
              <a:latin typeface="Arial"/>
            </a:endParaRPr>
          </a:p>
        </p:txBody>
      </p:sp>
      <p:sp>
        <p:nvSpPr>
          <p:cNvPr id="478" name="TextShape 2"/>
          <p:cNvSpPr txBox="1"/>
          <p:nvPr/>
        </p:nvSpPr>
        <p:spPr>
          <a:xfrm>
            <a:off x="831960" y="4407480"/>
            <a:ext cx="7687440" cy="1154880"/>
          </a:xfrm>
          <a:prstGeom prst="rect">
            <a:avLst/>
          </a:prstGeom>
          <a:noFill/>
          <a:ln>
            <a:noFill/>
          </a:ln>
        </p:spPr>
        <p:txBody>
          <a:bodyPr lIns="90000" tIns="45000" rIns="90000" bIns="45000">
            <a:normAutofit fontScale="85000"/>
          </a:bodyPr>
          <a:lstStyle/>
          <a:p>
            <a:pPr marL="228600" indent="-228600">
              <a:lnSpc>
                <a:spcPct val="90000"/>
              </a:lnSpc>
              <a:spcBef>
                <a:spcPts val="1001"/>
              </a:spcBef>
            </a:pPr>
            <a:r>
              <a:rPr lang="en-IE" sz="2400" b="0" strike="noStrike" spc="-1">
                <a:solidFill>
                  <a:srgbClr val="585858"/>
                </a:solidFill>
                <a:latin typeface="Arial"/>
                <a:ea typeface="DejaVu Sans"/>
              </a:rPr>
              <a:t>Msc Karen Guerrero Vazquez</a:t>
            </a:r>
            <a:endParaRPr lang="en-IE" sz="2400" b="0" strike="noStrike" spc="-1">
              <a:latin typeface="Arial"/>
            </a:endParaRPr>
          </a:p>
          <a:p>
            <a:pPr marL="228600" indent="-228600" algn="r">
              <a:lnSpc>
                <a:spcPct val="90000"/>
              </a:lnSpc>
              <a:spcBef>
                <a:spcPts val="1001"/>
              </a:spcBef>
            </a:pPr>
            <a:r>
              <a:rPr lang="en-US" sz="2400" b="0" strike="noStrike" spc="-1">
                <a:solidFill>
                  <a:srgbClr val="585858"/>
                </a:solidFill>
                <a:latin typeface="Arial"/>
                <a:ea typeface="DejaVu Sans"/>
              </a:rPr>
              <a:t>Dr. Katarzyna Whysall</a:t>
            </a:r>
            <a:endParaRPr lang="en-IE" sz="2400" b="0" strike="noStrike" spc="-1">
              <a:latin typeface="Arial"/>
            </a:endParaRPr>
          </a:p>
          <a:p>
            <a:pPr marL="228600" indent="-228600" algn="r">
              <a:lnSpc>
                <a:spcPct val="90000"/>
              </a:lnSpc>
              <a:spcBef>
                <a:spcPts val="1001"/>
              </a:spcBef>
            </a:pPr>
            <a:r>
              <a:rPr lang="en-US" sz="2400" b="0" strike="noStrike" spc="-1">
                <a:solidFill>
                  <a:srgbClr val="585858"/>
                </a:solidFill>
                <a:latin typeface="Arial"/>
                <a:ea typeface="DejaVu Sans"/>
              </a:rPr>
              <a:t>Dr. Pilib O Broin</a:t>
            </a:r>
            <a:endParaRPr lang="en-IE" sz="2400" b="0" strike="noStrike" spc="-1">
              <a:latin typeface="Arial"/>
            </a:endParaRPr>
          </a:p>
          <a:p>
            <a:pPr marL="228600" indent="-228600">
              <a:lnSpc>
                <a:spcPct val="90000"/>
              </a:lnSpc>
              <a:spcBef>
                <a:spcPts val="1001"/>
              </a:spcBef>
            </a:pPr>
            <a:endParaRPr lang="en-IE" sz="24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574" name="CustomShape 2"/>
          <p:cNvSpPr/>
          <p:nvPr/>
        </p:nvSpPr>
        <p:spPr>
          <a:xfrm>
            <a:off x="609120" y="273600"/>
            <a:ext cx="10970280" cy="1142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IE" sz="4400" b="0" strike="noStrike" spc="-1">
                <a:solidFill>
                  <a:srgbClr val="000000"/>
                </a:solidFill>
                <a:latin typeface="Arial"/>
                <a:ea typeface="DejaVu Sans"/>
              </a:rPr>
              <a:t>Expression during age</a:t>
            </a:r>
            <a:endParaRPr lang="en-IE" sz="4400" b="0" strike="noStrike" spc="-1">
              <a:latin typeface="Arial"/>
            </a:endParaRPr>
          </a:p>
        </p:txBody>
      </p:sp>
      <p:grpSp>
        <p:nvGrpSpPr>
          <p:cNvPr id="575" name="Group 3"/>
          <p:cNvGrpSpPr/>
          <p:nvPr/>
        </p:nvGrpSpPr>
        <p:grpSpPr>
          <a:xfrm>
            <a:off x="2285640" y="1041120"/>
            <a:ext cx="8154360" cy="5789520"/>
            <a:chOff x="2285640" y="1041120"/>
            <a:chExt cx="8154360" cy="5789520"/>
          </a:xfrm>
        </p:grpSpPr>
        <p:pic>
          <p:nvPicPr>
            <p:cNvPr id="576" name="Picture 575"/>
            <p:cNvPicPr/>
            <p:nvPr/>
          </p:nvPicPr>
          <p:blipFill>
            <a:blip r:embed="rId2"/>
            <a:stretch/>
          </p:blipFill>
          <p:spPr>
            <a:xfrm>
              <a:off x="3222360" y="2179800"/>
              <a:ext cx="5819400" cy="3208680"/>
            </a:xfrm>
            <a:prstGeom prst="rect">
              <a:avLst/>
            </a:prstGeom>
            <a:ln>
              <a:noFill/>
            </a:ln>
          </p:spPr>
        </p:pic>
        <p:pic>
          <p:nvPicPr>
            <p:cNvPr id="577" name="Picture 576"/>
            <p:cNvPicPr/>
            <p:nvPr/>
          </p:nvPicPr>
          <p:blipFill>
            <a:blip r:embed="rId3"/>
            <a:stretch/>
          </p:blipFill>
          <p:spPr>
            <a:xfrm>
              <a:off x="3205080" y="2065680"/>
              <a:ext cx="5819040" cy="3325320"/>
            </a:xfrm>
            <a:prstGeom prst="rect">
              <a:avLst/>
            </a:prstGeom>
            <a:ln>
              <a:noFill/>
            </a:ln>
          </p:spPr>
        </p:pic>
        <p:grpSp>
          <p:nvGrpSpPr>
            <p:cNvPr id="578" name="Group 4"/>
            <p:cNvGrpSpPr/>
            <p:nvPr/>
          </p:nvGrpSpPr>
          <p:grpSpPr>
            <a:xfrm>
              <a:off x="2285640" y="1041120"/>
              <a:ext cx="6840000" cy="5789520"/>
              <a:chOff x="2285640" y="1041120"/>
              <a:chExt cx="6840000" cy="5789520"/>
            </a:xfrm>
          </p:grpSpPr>
          <p:grpSp>
            <p:nvGrpSpPr>
              <p:cNvPr id="579" name="Group 5"/>
              <p:cNvGrpSpPr/>
              <p:nvPr/>
            </p:nvGrpSpPr>
            <p:grpSpPr>
              <a:xfrm>
                <a:off x="3053160" y="5590800"/>
                <a:ext cx="6072480" cy="654120"/>
                <a:chOff x="3053160" y="5590800"/>
                <a:chExt cx="6072480" cy="654120"/>
              </a:xfrm>
            </p:grpSpPr>
            <p:pic>
              <p:nvPicPr>
                <p:cNvPr id="580" name="Picture 579"/>
                <p:cNvPicPr/>
                <p:nvPr/>
              </p:nvPicPr>
              <p:blipFill>
                <a:blip r:embed="rId4"/>
                <a:stretch/>
              </p:blipFill>
              <p:spPr>
                <a:xfrm>
                  <a:off x="3199680" y="5590800"/>
                  <a:ext cx="5779440" cy="77760"/>
                </a:xfrm>
                <a:prstGeom prst="rect">
                  <a:avLst/>
                </a:prstGeom>
                <a:ln>
                  <a:noFill/>
                </a:ln>
              </p:spPr>
            </p:pic>
            <p:sp>
              <p:nvSpPr>
                <p:cNvPr id="581" name="TextShape 6"/>
                <p:cNvSpPr txBox="1"/>
                <p:nvPr/>
              </p:nvSpPr>
              <p:spPr>
                <a:xfrm>
                  <a:off x="3053160" y="5729400"/>
                  <a:ext cx="290880" cy="513720"/>
                </a:xfrm>
                <a:prstGeom prst="rect">
                  <a:avLst/>
                </a:prstGeom>
                <a:noFill/>
                <a:ln>
                  <a:noFill/>
                </a:ln>
              </p:spPr>
              <p:txBody>
                <a:bodyPr lIns="90000" tIns="45000" rIns="90000" bIns="45000">
                  <a:spAutoFit/>
                </a:bodyPr>
                <a:lstStyle/>
                <a:p>
                  <a:r>
                    <a:rPr lang="en-IE" sz="1500" b="0" strike="noStrike" spc="-1">
                      <a:latin typeface="Arial"/>
                    </a:rPr>
                    <a:t>20</a:t>
                  </a:r>
                </a:p>
              </p:txBody>
            </p:sp>
            <p:sp>
              <p:nvSpPr>
                <p:cNvPr id="582" name="TextShape 7"/>
                <p:cNvSpPr txBox="1"/>
                <p:nvPr/>
              </p:nvSpPr>
              <p:spPr>
                <a:xfrm>
                  <a:off x="3565440" y="5730120"/>
                  <a:ext cx="290520" cy="513720"/>
                </a:xfrm>
                <a:prstGeom prst="rect">
                  <a:avLst/>
                </a:prstGeom>
                <a:noFill/>
                <a:ln>
                  <a:noFill/>
                </a:ln>
              </p:spPr>
              <p:txBody>
                <a:bodyPr lIns="90000" tIns="45000" rIns="90000" bIns="45000">
                  <a:spAutoFit/>
                </a:bodyPr>
                <a:lstStyle/>
                <a:p>
                  <a:r>
                    <a:rPr lang="en-IE" sz="1500" b="0" strike="noStrike" spc="-1">
                      <a:latin typeface="Arial"/>
                    </a:rPr>
                    <a:t>25</a:t>
                  </a:r>
                </a:p>
              </p:txBody>
            </p:sp>
            <p:sp>
              <p:nvSpPr>
                <p:cNvPr id="583" name="TextShape 8"/>
                <p:cNvSpPr txBox="1"/>
                <p:nvPr/>
              </p:nvSpPr>
              <p:spPr>
                <a:xfrm>
                  <a:off x="4025880" y="5730480"/>
                  <a:ext cx="290520" cy="513720"/>
                </a:xfrm>
                <a:prstGeom prst="rect">
                  <a:avLst/>
                </a:prstGeom>
                <a:noFill/>
                <a:ln>
                  <a:noFill/>
                </a:ln>
              </p:spPr>
              <p:txBody>
                <a:bodyPr lIns="90000" tIns="45000" rIns="90000" bIns="45000">
                  <a:spAutoFit/>
                </a:bodyPr>
                <a:lstStyle/>
                <a:p>
                  <a:r>
                    <a:rPr lang="en-IE" sz="1500" b="0" strike="noStrike" spc="-1">
                      <a:latin typeface="Arial"/>
                    </a:rPr>
                    <a:t>30</a:t>
                  </a:r>
                </a:p>
              </p:txBody>
            </p:sp>
            <p:sp>
              <p:nvSpPr>
                <p:cNvPr id="584" name="TextShape 9"/>
                <p:cNvSpPr txBox="1"/>
                <p:nvPr/>
              </p:nvSpPr>
              <p:spPr>
                <a:xfrm>
                  <a:off x="4486320" y="5730840"/>
                  <a:ext cx="290520" cy="513720"/>
                </a:xfrm>
                <a:prstGeom prst="rect">
                  <a:avLst/>
                </a:prstGeom>
                <a:noFill/>
                <a:ln>
                  <a:noFill/>
                </a:ln>
              </p:spPr>
              <p:txBody>
                <a:bodyPr lIns="90000" tIns="45000" rIns="90000" bIns="45000">
                  <a:spAutoFit/>
                </a:bodyPr>
                <a:lstStyle/>
                <a:p>
                  <a:r>
                    <a:rPr lang="en-IE" sz="1500" b="0" strike="noStrike" spc="-1">
                      <a:latin typeface="Arial"/>
                    </a:rPr>
                    <a:t>35</a:t>
                  </a:r>
                </a:p>
              </p:txBody>
            </p:sp>
            <p:sp>
              <p:nvSpPr>
                <p:cNvPr id="585" name="TextShape 10"/>
                <p:cNvSpPr txBox="1"/>
                <p:nvPr/>
              </p:nvSpPr>
              <p:spPr>
                <a:xfrm>
                  <a:off x="4983840" y="5729400"/>
                  <a:ext cx="290520" cy="513720"/>
                </a:xfrm>
                <a:prstGeom prst="rect">
                  <a:avLst/>
                </a:prstGeom>
                <a:noFill/>
                <a:ln>
                  <a:noFill/>
                </a:ln>
              </p:spPr>
              <p:txBody>
                <a:bodyPr lIns="90000" tIns="45000" rIns="90000" bIns="45000">
                  <a:spAutoFit/>
                </a:bodyPr>
                <a:lstStyle/>
                <a:p>
                  <a:r>
                    <a:rPr lang="en-IE" sz="1500" b="0" strike="noStrike" spc="-1">
                      <a:latin typeface="Arial"/>
                    </a:rPr>
                    <a:t>40</a:t>
                  </a:r>
                </a:p>
              </p:txBody>
            </p:sp>
            <p:sp>
              <p:nvSpPr>
                <p:cNvPr id="586" name="TextShape 11"/>
                <p:cNvSpPr txBox="1"/>
                <p:nvPr/>
              </p:nvSpPr>
              <p:spPr>
                <a:xfrm>
                  <a:off x="5495760" y="5730120"/>
                  <a:ext cx="290880" cy="513720"/>
                </a:xfrm>
                <a:prstGeom prst="rect">
                  <a:avLst/>
                </a:prstGeom>
                <a:noFill/>
                <a:ln>
                  <a:noFill/>
                </a:ln>
              </p:spPr>
              <p:txBody>
                <a:bodyPr lIns="90000" tIns="45000" rIns="90000" bIns="45000">
                  <a:spAutoFit/>
                </a:bodyPr>
                <a:lstStyle/>
                <a:p>
                  <a:r>
                    <a:rPr lang="en-IE" sz="1500" b="0" strike="noStrike" spc="-1">
                      <a:latin typeface="Arial"/>
                    </a:rPr>
                    <a:t>45</a:t>
                  </a:r>
                </a:p>
              </p:txBody>
            </p:sp>
            <p:sp>
              <p:nvSpPr>
                <p:cNvPr id="587" name="TextShape 12"/>
                <p:cNvSpPr txBox="1"/>
                <p:nvPr/>
              </p:nvSpPr>
              <p:spPr>
                <a:xfrm>
                  <a:off x="5956200" y="5730480"/>
                  <a:ext cx="290880" cy="513720"/>
                </a:xfrm>
                <a:prstGeom prst="rect">
                  <a:avLst/>
                </a:prstGeom>
                <a:noFill/>
                <a:ln>
                  <a:noFill/>
                </a:ln>
              </p:spPr>
              <p:txBody>
                <a:bodyPr lIns="90000" tIns="45000" rIns="90000" bIns="45000">
                  <a:spAutoFit/>
                </a:bodyPr>
                <a:lstStyle/>
                <a:p>
                  <a:r>
                    <a:rPr lang="en-IE" sz="1500" b="0" strike="noStrike" spc="-1">
                      <a:latin typeface="Arial"/>
                    </a:rPr>
                    <a:t>50</a:t>
                  </a:r>
                </a:p>
              </p:txBody>
            </p:sp>
            <p:sp>
              <p:nvSpPr>
                <p:cNvPr id="588" name="TextShape 13"/>
                <p:cNvSpPr txBox="1"/>
                <p:nvPr/>
              </p:nvSpPr>
              <p:spPr>
                <a:xfrm>
                  <a:off x="6417000" y="5730840"/>
                  <a:ext cx="290880" cy="513720"/>
                </a:xfrm>
                <a:prstGeom prst="rect">
                  <a:avLst/>
                </a:prstGeom>
                <a:noFill/>
                <a:ln>
                  <a:noFill/>
                </a:ln>
              </p:spPr>
              <p:txBody>
                <a:bodyPr lIns="90000" tIns="45000" rIns="90000" bIns="45000">
                  <a:spAutoFit/>
                </a:bodyPr>
                <a:lstStyle/>
                <a:p>
                  <a:r>
                    <a:rPr lang="en-IE" sz="1500" b="0" strike="noStrike" spc="-1">
                      <a:latin typeface="Arial"/>
                    </a:rPr>
                    <a:t>55</a:t>
                  </a:r>
                </a:p>
              </p:txBody>
            </p:sp>
            <p:sp>
              <p:nvSpPr>
                <p:cNvPr id="589" name="TextShape 14"/>
                <p:cNvSpPr txBox="1"/>
                <p:nvPr/>
              </p:nvSpPr>
              <p:spPr>
                <a:xfrm>
                  <a:off x="6908400" y="5729400"/>
                  <a:ext cx="290520" cy="513720"/>
                </a:xfrm>
                <a:prstGeom prst="rect">
                  <a:avLst/>
                </a:prstGeom>
                <a:noFill/>
                <a:ln>
                  <a:noFill/>
                </a:ln>
              </p:spPr>
              <p:txBody>
                <a:bodyPr lIns="90000" tIns="45000" rIns="90000" bIns="45000">
                  <a:spAutoFit/>
                </a:bodyPr>
                <a:lstStyle/>
                <a:p>
                  <a:r>
                    <a:rPr lang="en-IE" sz="1500" b="0" strike="noStrike" spc="-1">
                      <a:latin typeface="Arial"/>
                    </a:rPr>
                    <a:t>60</a:t>
                  </a:r>
                </a:p>
              </p:txBody>
            </p:sp>
            <p:sp>
              <p:nvSpPr>
                <p:cNvPr id="590" name="TextShape 15"/>
                <p:cNvSpPr txBox="1"/>
                <p:nvPr/>
              </p:nvSpPr>
              <p:spPr>
                <a:xfrm>
                  <a:off x="7419960" y="5730120"/>
                  <a:ext cx="291240" cy="513720"/>
                </a:xfrm>
                <a:prstGeom prst="rect">
                  <a:avLst/>
                </a:prstGeom>
                <a:noFill/>
                <a:ln>
                  <a:noFill/>
                </a:ln>
              </p:spPr>
              <p:txBody>
                <a:bodyPr lIns="90000" tIns="45000" rIns="90000" bIns="45000">
                  <a:spAutoFit/>
                </a:bodyPr>
                <a:lstStyle/>
                <a:p>
                  <a:r>
                    <a:rPr lang="en-IE" sz="1500" b="0" strike="noStrike" spc="-1">
                      <a:latin typeface="Arial"/>
                    </a:rPr>
                    <a:t>65</a:t>
                  </a:r>
                </a:p>
              </p:txBody>
            </p:sp>
            <p:sp>
              <p:nvSpPr>
                <p:cNvPr id="591" name="TextShape 16"/>
                <p:cNvSpPr txBox="1"/>
                <p:nvPr/>
              </p:nvSpPr>
              <p:spPr>
                <a:xfrm>
                  <a:off x="7880760" y="5730480"/>
                  <a:ext cx="290880" cy="513720"/>
                </a:xfrm>
                <a:prstGeom prst="rect">
                  <a:avLst/>
                </a:prstGeom>
                <a:noFill/>
                <a:ln>
                  <a:noFill/>
                </a:ln>
              </p:spPr>
              <p:txBody>
                <a:bodyPr lIns="90000" tIns="45000" rIns="90000" bIns="45000">
                  <a:spAutoFit/>
                </a:bodyPr>
                <a:lstStyle/>
                <a:p>
                  <a:r>
                    <a:rPr lang="en-IE" sz="1500" b="0" strike="noStrike" spc="-1">
                      <a:latin typeface="Arial"/>
                    </a:rPr>
                    <a:t>70</a:t>
                  </a:r>
                </a:p>
              </p:txBody>
            </p:sp>
            <p:sp>
              <p:nvSpPr>
                <p:cNvPr id="592" name="TextShape 17"/>
                <p:cNvSpPr txBox="1"/>
                <p:nvPr/>
              </p:nvSpPr>
              <p:spPr>
                <a:xfrm>
                  <a:off x="8341200" y="5730840"/>
                  <a:ext cx="290880" cy="513720"/>
                </a:xfrm>
                <a:prstGeom prst="rect">
                  <a:avLst/>
                </a:prstGeom>
                <a:noFill/>
                <a:ln>
                  <a:noFill/>
                </a:ln>
              </p:spPr>
              <p:txBody>
                <a:bodyPr lIns="90000" tIns="45000" rIns="90000" bIns="45000">
                  <a:spAutoFit/>
                </a:bodyPr>
                <a:lstStyle/>
                <a:p>
                  <a:r>
                    <a:rPr lang="en-IE" sz="1500" b="0" strike="noStrike" spc="-1">
                      <a:latin typeface="Arial"/>
                    </a:rPr>
                    <a:t>75</a:t>
                  </a:r>
                </a:p>
              </p:txBody>
            </p:sp>
            <p:sp>
              <p:nvSpPr>
                <p:cNvPr id="593" name="TextShape 18"/>
                <p:cNvSpPr txBox="1"/>
                <p:nvPr/>
              </p:nvSpPr>
              <p:spPr>
                <a:xfrm>
                  <a:off x="8834760" y="5731200"/>
                  <a:ext cx="290880" cy="513720"/>
                </a:xfrm>
                <a:prstGeom prst="rect">
                  <a:avLst/>
                </a:prstGeom>
                <a:noFill/>
                <a:ln>
                  <a:noFill/>
                </a:ln>
              </p:spPr>
              <p:txBody>
                <a:bodyPr lIns="90000" tIns="45000" rIns="90000" bIns="45000">
                  <a:spAutoFit/>
                </a:bodyPr>
                <a:lstStyle/>
                <a:p>
                  <a:r>
                    <a:rPr lang="en-IE" sz="1500" b="0" strike="noStrike" spc="-1">
                      <a:latin typeface="Arial"/>
                    </a:rPr>
                    <a:t>80</a:t>
                  </a:r>
                </a:p>
              </p:txBody>
            </p:sp>
          </p:grpSp>
          <p:pic>
            <p:nvPicPr>
              <p:cNvPr id="594" name="Picture 593"/>
              <p:cNvPicPr/>
              <p:nvPr/>
            </p:nvPicPr>
            <p:blipFill>
              <a:blip r:embed="rId5"/>
              <a:stretch/>
            </p:blipFill>
            <p:spPr>
              <a:xfrm>
                <a:off x="3079080" y="1168560"/>
                <a:ext cx="77760" cy="4219560"/>
              </a:xfrm>
              <a:prstGeom prst="rect">
                <a:avLst/>
              </a:prstGeom>
              <a:ln>
                <a:noFill/>
              </a:ln>
            </p:spPr>
          </p:pic>
          <p:sp>
            <p:nvSpPr>
              <p:cNvPr id="595" name="CustomShape 19"/>
              <p:cNvSpPr/>
              <p:nvPr/>
            </p:nvSpPr>
            <p:spPr>
              <a:xfrm>
                <a:off x="2285640" y="2320200"/>
                <a:ext cx="384120" cy="1791360"/>
              </a:xfrm>
              <a:custGeom>
                <a:avLst/>
                <a:gdLst/>
                <a:ahLst/>
                <a:cxn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solidFill>
                <a:srgbClr val="729FCF"/>
              </a:solidFill>
              <a:ln>
                <a:noFill/>
              </a:ln>
            </p:spPr>
            <p:style>
              <a:lnRef idx="0">
                <a:scrgbClr r="0" g="0" b="0"/>
              </a:lnRef>
              <a:fillRef idx="0">
                <a:scrgbClr r="0" g="0" b="0"/>
              </a:fillRef>
              <a:effectRef idx="0">
                <a:scrgbClr r="0" g="0" b="0"/>
              </a:effectRef>
              <a:fontRef idx="minor"/>
            </p:style>
          </p:sp>
          <p:sp>
            <p:nvSpPr>
              <p:cNvPr id="596" name="TextShape 20"/>
              <p:cNvSpPr txBox="1"/>
              <p:nvPr/>
            </p:nvSpPr>
            <p:spPr>
              <a:xfrm>
                <a:off x="2520000" y="5135400"/>
                <a:ext cx="534240" cy="513720"/>
              </a:xfrm>
              <a:prstGeom prst="rect">
                <a:avLst/>
              </a:prstGeom>
              <a:noFill/>
              <a:ln>
                <a:noFill/>
              </a:ln>
            </p:spPr>
            <p:txBody>
              <a:bodyPr lIns="90000" tIns="45000" rIns="90000" bIns="45000">
                <a:spAutoFit/>
              </a:bodyPr>
              <a:lstStyle/>
              <a:p>
                <a:r>
                  <a:rPr lang="en-IE" sz="1500" b="0" strike="noStrike" spc="-1">
                    <a:latin typeface="Arial"/>
                  </a:rPr>
                  <a:t>min</a:t>
                </a:r>
              </a:p>
            </p:txBody>
          </p:sp>
          <p:sp>
            <p:nvSpPr>
              <p:cNvPr id="597" name="TextShape 21"/>
              <p:cNvSpPr txBox="1"/>
              <p:nvPr/>
            </p:nvSpPr>
            <p:spPr>
              <a:xfrm>
                <a:off x="2340000" y="1041120"/>
                <a:ext cx="757080" cy="513720"/>
              </a:xfrm>
              <a:prstGeom prst="rect">
                <a:avLst/>
              </a:prstGeom>
              <a:noFill/>
              <a:ln>
                <a:noFill/>
              </a:ln>
            </p:spPr>
            <p:txBody>
              <a:bodyPr lIns="90000" tIns="45000" rIns="90000" bIns="45000">
                <a:spAutoFit/>
              </a:bodyPr>
              <a:lstStyle/>
              <a:p>
                <a:r>
                  <a:rPr lang="en-IE" sz="1500" b="0" strike="noStrike" spc="-1">
                    <a:latin typeface="Arial"/>
                  </a:rPr>
                  <a:t>max</a:t>
                </a:r>
              </a:p>
            </p:txBody>
          </p:sp>
          <p:sp>
            <p:nvSpPr>
              <p:cNvPr id="598" name="TextShape 22"/>
              <p:cNvSpPr txBox="1"/>
              <p:nvPr/>
            </p:nvSpPr>
            <p:spPr>
              <a:xfrm rot="16200000">
                <a:off x="2019600" y="2850120"/>
                <a:ext cx="1929600" cy="569880"/>
              </a:xfrm>
              <a:prstGeom prst="rect">
                <a:avLst/>
              </a:prstGeom>
              <a:noFill/>
              <a:ln>
                <a:noFill/>
              </a:ln>
            </p:spPr>
            <p:txBody>
              <a:bodyPr lIns="90000" tIns="45000" rIns="90000" bIns="45000">
                <a:spAutoFit/>
              </a:bodyPr>
              <a:lstStyle/>
              <a:p>
                <a:r>
                  <a:rPr lang="en-IE" sz="1800" b="0" strike="noStrike" spc="-1">
                    <a:latin typeface="Arial"/>
                  </a:rPr>
                  <a:t>Expression</a:t>
                </a:r>
              </a:p>
            </p:txBody>
          </p:sp>
          <p:sp>
            <p:nvSpPr>
              <p:cNvPr id="599" name="TextShape 23"/>
              <p:cNvSpPr txBox="1"/>
              <p:nvPr/>
            </p:nvSpPr>
            <p:spPr>
              <a:xfrm>
                <a:off x="5725440" y="6219720"/>
                <a:ext cx="1023120" cy="346320"/>
              </a:xfrm>
              <a:prstGeom prst="rect">
                <a:avLst/>
              </a:prstGeom>
              <a:noFill/>
              <a:ln>
                <a:noFill/>
              </a:ln>
            </p:spPr>
            <p:txBody>
              <a:bodyPr lIns="90000" tIns="45000" rIns="90000" bIns="45000">
                <a:spAutoFit/>
              </a:bodyPr>
              <a:lstStyle/>
              <a:p>
                <a:r>
                  <a:rPr lang="en-IE" sz="1800" b="0" strike="noStrike" spc="-1">
                    <a:latin typeface="Arial"/>
                  </a:rPr>
                  <a:t>Age</a:t>
                </a:r>
              </a:p>
            </p:txBody>
          </p:sp>
          <p:sp>
            <p:nvSpPr>
              <p:cNvPr id="600" name="CustomShape 24"/>
              <p:cNvSpPr/>
              <p:nvPr/>
            </p:nvSpPr>
            <p:spPr>
              <a:xfrm rot="5400000">
                <a:off x="5928120" y="5742720"/>
                <a:ext cx="384120" cy="1791360"/>
              </a:xfrm>
              <a:custGeom>
                <a:avLst/>
                <a:gdLst/>
                <a:ahLst/>
                <a:cxn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gradFill rotWithShape="0">
                <a:gsLst>
                  <a:gs pos="0">
                    <a:srgbClr val="EAFF00"/>
                  </a:gs>
                  <a:gs pos="100000">
                    <a:srgbClr val="001FFF">
                      <a:alpha val="0"/>
                    </a:srgbClr>
                  </a:gs>
                </a:gsLst>
                <a:lin ang="3600000"/>
              </a:gradFill>
              <a:ln>
                <a:noFill/>
              </a:ln>
            </p:spPr>
            <p:style>
              <a:lnRef idx="0">
                <a:scrgbClr r="0" g="0" b="0"/>
              </a:lnRef>
              <a:fillRef idx="0">
                <a:scrgbClr r="0" g="0" b="0"/>
              </a:fillRef>
              <a:effectRef idx="0">
                <a:scrgbClr r="0" g="0" b="0"/>
              </a:effectRef>
              <a:fontRef idx="minor"/>
            </p:style>
          </p:sp>
        </p:grpSp>
        <p:pic>
          <p:nvPicPr>
            <p:cNvPr id="601" name="Picture 600"/>
            <p:cNvPicPr/>
            <p:nvPr/>
          </p:nvPicPr>
          <p:blipFill>
            <a:blip r:embed="rId6"/>
            <a:srcRect t="-9843"/>
            <a:stretch/>
          </p:blipFill>
          <p:spPr>
            <a:xfrm>
              <a:off x="8938440" y="1170000"/>
              <a:ext cx="1501560" cy="895680"/>
            </a:xfrm>
            <a:prstGeom prst="rect">
              <a:avLst/>
            </a:prstGeom>
            <a:ln>
              <a:noFill/>
            </a:ln>
          </p:spPr>
        </p:pic>
        <p:pic>
          <p:nvPicPr>
            <p:cNvPr id="602" name="Picture 601"/>
            <p:cNvPicPr/>
            <p:nvPr/>
          </p:nvPicPr>
          <p:blipFill>
            <a:blip r:embed="rId7"/>
            <a:stretch/>
          </p:blipFill>
          <p:spPr>
            <a:xfrm>
              <a:off x="3207240" y="1909440"/>
              <a:ext cx="5819400" cy="3479040"/>
            </a:xfrm>
            <a:prstGeom prst="rect">
              <a:avLst/>
            </a:prstGeom>
            <a:ln>
              <a:noFill/>
            </a:ln>
          </p:spPr>
        </p:pic>
      </p:grpSp>
      <p:sp>
        <p:nvSpPr>
          <p:cNvPr id="603" name="TextShape 25"/>
          <p:cNvSpPr txBox="1"/>
          <p:nvPr/>
        </p:nvSpPr>
        <p:spPr>
          <a:xfrm>
            <a:off x="2384640" y="12391200"/>
            <a:ext cx="6892920" cy="346320"/>
          </a:xfrm>
          <a:prstGeom prst="rect">
            <a:avLst/>
          </a:prstGeom>
          <a:noFill/>
          <a:ln>
            <a:noFill/>
          </a:ln>
        </p:spPr>
        <p:txBody>
          <a:bodyPr lIns="90000" tIns="45000" rIns="90000" bIns="45000">
            <a:spAutoFit/>
          </a:bodyPr>
          <a:lstStyle/>
          <a:p>
            <a:r>
              <a:rPr lang="en-IE" sz="1800" b="1" strike="noStrike" spc="-1">
                <a:latin typeface="Arial"/>
              </a:rPr>
              <a:t>Figure 2</a:t>
            </a:r>
            <a:r>
              <a:rPr lang="en-IE" sz="1800" b="0" strike="noStrike" spc="-1">
                <a:latin typeface="Arial"/>
              </a:rPr>
              <a:t>: change of gene expression by age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605" name="CustomShape 2"/>
          <p:cNvSpPr/>
          <p:nvPr/>
        </p:nvSpPr>
        <p:spPr>
          <a:xfrm>
            <a:off x="609120" y="273600"/>
            <a:ext cx="10970280" cy="1142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IE" sz="4400" b="0" strike="noStrike" spc="-1">
                <a:solidFill>
                  <a:srgbClr val="000000"/>
                </a:solidFill>
                <a:latin typeface="Arial"/>
                <a:ea typeface="DejaVu Sans"/>
              </a:rPr>
              <a:t>Expression during age</a:t>
            </a:r>
            <a:endParaRPr lang="en-IE" sz="4400" b="0" strike="noStrike" spc="-1">
              <a:latin typeface="Arial"/>
            </a:endParaRPr>
          </a:p>
        </p:txBody>
      </p:sp>
      <p:grpSp>
        <p:nvGrpSpPr>
          <p:cNvPr id="606" name="Group 3"/>
          <p:cNvGrpSpPr/>
          <p:nvPr/>
        </p:nvGrpSpPr>
        <p:grpSpPr>
          <a:xfrm>
            <a:off x="2285640" y="1041120"/>
            <a:ext cx="8154360" cy="5789520"/>
            <a:chOff x="2285640" y="1041120"/>
            <a:chExt cx="8154360" cy="5789520"/>
          </a:xfrm>
        </p:grpSpPr>
        <p:pic>
          <p:nvPicPr>
            <p:cNvPr id="607" name="Picture 606"/>
            <p:cNvPicPr/>
            <p:nvPr/>
          </p:nvPicPr>
          <p:blipFill>
            <a:blip r:embed="rId2"/>
            <a:stretch/>
          </p:blipFill>
          <p:spPr>
            <a:xfrm>
              <a:off x="3222360" y="2179800"/>
              <a:ext cx="5819400" cy="3208680"/>
            </a:xfrm>
            <a:prstGeom prst="rect">
              <a:avLst/>
            </a:prstGeom>
            <a:ln>
              <a:noFill/>
            </a:ln>
          </p:spPr>
        </p:pic>
        <p:pic>
          <p:nvPicPr>
            <p:cNvPr id="608" name="Picture 607"/>
            <p:cNvPicPr/>
            <p:nvPr/>
          </p:nvPicPr>
          <p:blipFill>
            <a:blip r:embed="rId3"/>
            <a:stretch/>
          </p:blipFill>
          <p:spPr>
            <a:xfrm>
              <a:off x="3205080" y="2065680"/>
              <a:ext cx="5819040" cy="3325320"/>
            </a:xfrm>
            <a:prstGeom prst="rect">
              <a:avLst/>
            </a:prstGeom>
            <a:ln>
              <a:noFill/>
            </a:ln>
          </p:spPr>
        </p:pic>
        <p:grpSp>
          <p:nvGrpSpPr>
            <p:cNvPr id="609" name="Group 4"/>
            <p:cNvGrpSpPr/>
            <p:nvPr/>
          </p:nvGrpSpPr>
          <p:grpSpPr>
            <a:xfrm>
              <a:off x="2285640" y="1041120"/>
              <a:ext cx="6840000" cy="5789520"/>
              <a:chOff x="2285640" y="1041120"/>
              <a:chExt cx="6840000" cy="5789520"/>
            </a:xfrm>
          </p:grpSpPr>
          <p:grpSp>
            <p:nvGrpSpPr>
              <p:cNvPr id="610" name="Group 5"/>
              <p:cNvGrpSpPr/>
              <p:nvPr/>
            </p:nvGrpSpPr>
            <p:grpSpPr>
              <a:xfrm>
                <a:off x="3053160" y="5590800"/>
                <a:ext cx="6072480" cy="654120"/>
                <a:chOff x="3053160" y="5590800"/>
                <a:chExt cx="6072480" cy="654120"/>
              </a:xfrm>
            </p:grpSpPr>
            <p:pic>
              <p:nvPicPr>
                <p:cNvPr id="611" name="Picture 610"/>
                <p:cNvPicPr/>
                <p:nvPr/>
              </p:nvPicPr>
              <p:blipFill>
                <a:blip r:embed="rId4"/>
                <a:stretch/>
              </p:blipFill>
              <p:spPr>
                <a:xfrm>
                  <a:off x="3199680" y="5590800"/>
                  <a:ext cx="5779440" cy="77760"/>
                </a:xfrm>
                <a:prstGeom prst="rect">
                  <a:avLst/>
                </a:prstGeom>
                <a:ln>
                  <a:noFill/>
                </a:ln>
              </p:spPr>
            </p:pic>
            <p:sp>
              <p:nvSpPr>
                <p:cNvPr id="612" name="TextShape 6"/>
                <p:cNvSpPr txBox="1"/>
                <p:nvPr/>
              </p:nvSpPr>
              <p:spPr>
                <a:xfrm>
                  <a:off x="3053160" y="5729400"/>
                  <a:ext cx="290880" cy="513720"/>
                </a:xfrm>
                <a:prstGeom prst="rect">
                  <a:avLst/>
                </a:prstGeom>
                <a:noFill/>
                <a:ln>
                  <a:noFill/>
                </a:ln>
              </p:spPr>
              <p:txBody>
                <a:bodyPr lIns="90000" tIns="45000" rIns="90000" bIns="45000">
                  <a:spAutoFit/>
                </a:bodyPr>
                <a:lstStyle/>
                <a:p>
                  <a:r>
                    <a:rPr lang="en-IE" sz="1500" b="0" strike="noStrike" spc="-1">
                      <a:latin typeface="Arial"/>
                    </a:rPr>
                    <a:t>20</a:t>
                  </a:r>
                </a:p>
              </p:txBody>
            </p:sp>
            <p:sp>
              <p:nvSpPr>
                <p:cNvPr id="613" name="TextShape 7"/>
                <p:cNvSpPr txBox="1"/>
                <p:nvPr/>
              </p:nvSpPr>
              <p:spPr>
                <a:xfrm>
                  <a:off x="3565440" y="5730120"/>
                  <a:ext cx="290520" cy="513720"/>
                </a:xfrm>
                <a:prstGeom prst="rect">
                  <a:avLst/>
                </a:prstGeom>
                <a:noFill/>
                <a:ln>
                  <a:noFill/>
                </a:ln>
              </p:spPr>
              <p:txBody>
                <a:bodyPr lIns="90000" tIns="45000" rIns="90000" bIns="45000">
                  <a:spAutoFit/>
                </a:bodyPr>
                <a:lstStyle/>
                <a:p>
                  <a:r>
                    <a:rPr lang="en-IE" sz="1500" b="0" strike="noStrike" spc="-1">
                      <a:latin typeface="Arial"/>
                    </a:rPr>
                    <a:t>25</a:t>
                  </a:r>
                </a:p>
              </p:txBody>
            </p:sp>
            <p:sp>
              <p:nvSpPr>
                <p:cNvPr id="614" name="TextShape 8"/>
                <p:cNvSpPr txBox="1"/>
                <p:nvPr/>
              </p:nvSpPr>
              <p:spPr>
                <a:xfrm>
                  <a:off x="4025880" y="5730480"/>
                  <a:ext cx="290520" cy="513720"/>
                </a:xfrm>
                <a:prstGeom prst="rect">
                  <a:avLst/>
                </a:prstGeom>
                <a:noFill/>
                <a:ln>
                  <a:noFill/>
                </a:ln>
              </p:spPr>
              <p:txBody>
                <a:bodyPr lIns="90000" tIns="45000" rIns="90000" bIns="45000">
                  <a:spAutoFit/>
                </a:bodyPr>
                <a:lstStyle/>
                <a:p>
                  <a:r>
                    <a:rPr lang="en-IE" sz="1500" b="0" strike="noStrike" spc="-1">
                      <a:latin typeface="Arial"/>
                    </a:rPr>
                    <a:t>30</a:t>
                  </a:r>
                </a:p>
              </p:txBody>
            </p:sp>
            <p:sp>
              <p:nvSpPr>
                <p:cNvPr id="615" name="TextShape 9"/>
                <p:cNvSpPr txBox="1"/>
                <p:nvPr/>
              </p:nvSpPr>
              <p:spPr>
                <a:xfrm>
                  <a:off x="4486320" y="5730840"/>
                  <a:ext cx="290520" cy="513720"/>
                </a:xfrm>
                <a:prstGeom prst="rect">
                  <a:avLst/>
                </a:prstGeom>
                <a:noFill/>
                <a:ln>
                  <a:noFill/>
                </a:ln>
              </p:spPr>
              <p:txBody>
                <a:bodyPr lIns="90000" tIns="45000" rIns="90000" bIns="45000">
                  <a:spAutoFit/>
                </a:bodyPr>
                <a:lstStyle/>
                <a:p>
                  <a:r>
                    <a:rPr lang="en-IE" sz="1500" b="0" strike="noStrike" spc="-1">
                      <a:latin typeface="Arial"/>
                    </a:rPr>
                    <a:t>35</a:t>
                  </a:r>
                </a:p>
              </p:txBody>
            </p:sp>
            <p:sp>
              <p:nvSpPr>
                <p:cNvPr id="616" name="TextShape 10"/>
                <p:cNvSpPr txBox="1"/>
                <p:nvPr/>
              </p:nvSpPr>
              <p:spPr>
                <a:xfrm>
                  <a:off x="4983840" y="5729400"/>
                  <a:ext cx="290520" cy="513720"/>
                </a:xfrm>
                <a:prstGeom prst="rect">
                  <a:avLst/>
                </a:prstGeom>
                <a:noFill/>
                <a:ln>
                  <a:noFill/>
                </a:ln>
              </p:spPr>
              <p:txBody>
                <a:bodyPr lIns="90000" tIns="45000" rIns="90000" bIns="45000">
                  <a:spAutoFit/>
                </a:bodyPr>
                <a:lstStyle/>
                <a:p>
                  <a:r>
                    <a:rPr lang="en-IE" sz="1500" b="0" strike="noStrike" spc="-1">
                      <a:latin typeface="Arial"/>
                    </a:rPr>
                    <a:t>40</a:t>
                  </a:r>
                </a:p>
              </p:txBody>
            </p:sp>
            <p:sp>
              <p:nvSpPr>
                <p:cNvPr id="617" name="TextShape 11"/>
                <p:cNvSpPr txBox="1"/>
                <p:nvPr/>
              </p:nvSpPr>
              <p:spPr>
                <a:xfrm>
                  <a:off x="5495760" y="5730120"/>
                  <a:ext cx="290880" cy="513720"/>
                </a:xfrm>
                <a:prstGeom prst="rect">
                  <a:avLst/>
                </a:prstGeom>
                <a:noFill/>
                <a:ln>
                  <a:noFill/>
                </a:ln>
              </p:spPr>
              <p:txBody>
                <a:bodyPr lIns="90000" tIns="45000" rIns="90000" bIns="45000">
                  <a:spAutoFit/>
                </a:bodyPr>
                <a:lstStyle/>
                <a:p>
                  <a:r>
                    <a:rPr lang="en-IE" sz="1500" b="0" strike="noStrike" spc="-1">
                      <a:latin typeface="Arial"/>
                    </a:rPr>
                    <a:t>45</a:t>
                  </a:r>
                </a:p>
              </p:txBody>
            </p:sp>
            <p:sp>
              <p:nvSpPr>
                <p:cNvPr id="618" name="TextShape 12"/>
                <p:cNvSpPr txBox="1"/>
                <p:nvPr/>
              </p:nvSpPr>
              <p:spPr>
                <a:xfrm>
                  <a:off x="5956200" y="5730480"/>
                  <a:ext cx="290880" cy="513720"/>
                </a:xfrm>
                <a:prstGeom prst="rect">
                  <a:avLst/>
                </a:prstGeom>
                <a:noFill/>
                <a:ln>
                  <a:noFill/>
                </a:ln>
              </p:spPr>
              <p:txBody>
                <a:bodyPr lIns="90000" tIns="45000" rIns="90000" bIns="45000">
                  <a:spAutoFit/>
                </a:bodyPr>
                <a:lstStyle/>
                <a:p>
                  <a:r>
                    <a:rPr lang="en-IE" sz="1500" b="0" strike="noStrike" spc="-1">
                      <a:latin typeface="Arial"/>
                    </a:rPr>
                    <a:t>50</a:t>
                  </a:r>
                </a:p>
              </p:txBody>
            </p:sp>
            <p:sp>
              <p:nvSpPr>
                <p:cNvPr id="619" name="TextShape 13"/>
                <p:cNvSpPr txBox="1"/>
                <p:nvPr/>
              </p:nvSpPr>
              <p:spPr>
                <a:xfrm>
                  <a:off x="6417000" y="5730840"/>
                  <a:ext cx="290880" cy="513720"/>
                </a:xfrm>
                <a:prstGeom prst="rect">
                  <a:avLst/>
                </a:prstGeom>
                <a:noFill/>
                <a:ln>
                  <a:noFill/>
                </a:ln>
              </p:spPr>
              <p:txBody>
                <a:bodyPr lIns="90000" tIns="45000" rIns="90000" bIns="45000">
                  <a:spAutoFit/>
                </a:bodyPr>
                <a:lstStyle/>
                <a:p>
                  <a:r>
                    <a:rPr lang="en-IE" sz="1500" b="0" strike="noStrike" spc="-1">
                      <a:latin typeface="Arial"/>
                    </a:rPr>
                    <a:t>55</a:t>
                  </a:r>
                </a:p>
              </p:txBody>
            </p:sp>
            <p:sp>
              <p:nvSpPr>
                <p:cNvPr id="620" name="TextShape 14"/>
                <p:cNvSpPr txBox="1"/>
                <p:nvPr/>
              </p:nvSpPr>
              <p:spPr>
                <a:xfrm>
                  <a:off x="6908400" y="5729400"/>
                  <a:ext cx="290520" cy="513720"/>
                </a:xfrm>
                <a:prstGeom prst="rect">
                  <a:avLst/>
                </a:prstGeom>
                <a:noFill/>
                <a:ln>
                  <a:noFill/>
                </a:ln>
              </p:spPr>
              <p:txBody>
                <a:bodyPr lIns="90000" tIns="45000" rIns="90000" bIns="45000">
                  <a:spAutoFit/>
                </a:bodyPr>
                <a:lstStyle/>
                <a:p>
                  <a:r>
                    <a:rPr lang="en-IE" sz="1500" b="0" strike="noStrike" spc="-1">
                      <a:latin typeface="Arial"/>
                    </a:rPr>
                    <a:t>60</a:t>
                  </a:r>
                </a:p>
              </p:txBody>
            </p:sp>
            <p:sp>
              <p:nvSpPr>
                <p:cNvPr id="621" name="TextShape 15"/>
                <p:cNvSpPr txBox="1"/>
                <p:nvPr/>
              </p:nvSpPr>
              <p:spPr>
                <a:xfrm>
                  <a:off x="7419960" y="5730120"/>
                  <a:ext cx="291240" cy="513720"/>
                </a:xfrm>
                <a:prstGeom prst="rect">
                  <a:avLst/>
                </a:prstGeom>
                <a:noFill/>
                <a:ln>
                  <a:noFill/>
                </a:ln>
              </p:spPr>
              <p:txBody>
                <a:bodyPr lIns="90000" tIns="45000" rIns="90000" bIns="45000">
                  <a:spAutoFit/>
                </a:bodyPr>
                <a:lstStyle/>
                <a:p>
                  <a:r>
                    <a:rPr lang="en-IE" sz="1500" b="0" strike="noStrike" spc="-1">
                      <a:latin typeface="Arial"/>
                    </a:rPr>
                    <a:t>65</a:t>
                  </a:r>
                </a:p>
              </p:txBody>
            </p:sp>
            <p:sp>
              <p:nvSpPr>
                <p:cNvPr id="622" name="TextShape 16"/>
                <p:cNvSpPr txBox="1"/>
                <p:nvPr/>
              </p:nvSpPr>
              <p:spPr>
                <a:xfrm>
                  <a:off x="7880760" y="5730480"/>
                  <a:ext cx="290880" cy="513720"/>
                </a:xfrm>
                <a:prstGeom prst="rect">
                  <a:avLst/>
                </a:prstGeom>
                <a:noFill/>
                <a:ln>
                  <a:noFill/>
                </a:ln>
              </p:spPr>
              <p:txBody>
                <a:bodyPr lIns="90000" tIns="45000" rIns="90000" bIns="45000">
                  <a:spAutoFit/>
                </a:bodyPr>
                <a:lstStyle/>
                <a:p>
                  <a:r>
                    <a:rPr lang="en-IE" sz="1500" b="0" strike="noStrike" spc="-1">
                      <a:latin typeface="Arial"/>
                    </a:rPr>
                    <a:t>70</a:t>
                  </a:r>
                </a:p>
              </p:txBody>
            </p:sp>
            <p:sp>
              <p:nvSpPr>
                <p:cNvPr id="623" name="TextShape 17"/>
                <p:cNvSpPr txBox="1"/>
                <p:nvPr/>
              </p:nvSpPr>
              <p:spPr>
                <a:xfrm>
                  <a:off x="8341200" y="5730840"/>
                  <a:ext cx="290880" cy="513720"/>
                </a:xfrm>
                <a:prstGeom prst="rect">
                  <a:avLst/>
                </a:prstGeom>
                <a:noFill/>
                <a:ln>
                  <a:noFill/>
                </a:ln>
              </p:spPr>
              <p:txBody>
                <a:bodyPr lIns="90000" tIns="45000" rIns="90000" bIns="45000">
                  <a:spAutoFit/>
                </a:bodyPr>
                <a:lstStyle/>
                <a:p>
                  <a:r>
                    <a:rPr lang="en-IE" sz="1500" b="0" strike="noStrike" spc="-1">
                      <a:latin typeface="Arial"/>
                    </a:rPr>
                    <a:t>75</a:t>
                  </a:r>
                </a:p>
              </p:txBody>
            </p:sp>
            <p:sp>
              <p:nvSpPr>
                <p:cNvPr id="624" name="TextShape 18"/>
                <p:cNvSpPr txBox="1"/>
                <p:nvPr/>
              </p:nvSpPr>
              <p:spPr>
                <a:xfrm>
                  <a:off x="8834760" y="5731200"/>
                  <a:ext cx="290880" cy="513720"/>
                </a:xfrm>
                <a:prstGeom prst="rect">
                  <a:avLst/>
                </a:prstGeom>
                <a:noFill/>
                <a:ln>
                  <a:noFill/>
                </a:ln>
              </p:spPr>
              <p:txBody>
                <a:bodyPr lIns="90000" tIns="45000" rIns="90000" bIns="45000">
                  <a:spAutoFit/>
                </a:bodyPr>
                <a:lstStyle/>
                <a:p>
                  <a:r>
                    <a:rPr lang="en-IE" sz="1500" b="0" strike="noStrike" spc="-1">
                      <a:latin typeface="Arial"/>
                    </a:rPr>
                    <a:t>80</a:t>
                  </a:r>
                </a:p>
              </p:txBody>
            </p:sp>
          </p:grpSp>
          <p:pic>
            <p:nvPicPr>
              <p:cNvPr id="625" name="Picture 624"/>
              <p:cNvPicPr/>
              <p:nvPr/>
            </p:nvPicPr>
            <p:blipFill>
              <a:blip r:embed="rId5"/>
              <a:stretch/>
            </p:blipFill>
            <p:spPr>
              <a:xfrm>
                <a:off x="3079080" y="1168560"/>
                <a:ext cx="77760" cy="4219560"/>
              </a:xfrm>
              <a:prstGeom prst="rect">
                <a:avLst/>
              </a:prstGeom>
              <a:ln>
                <a:noFill/>
              </a:ln>
            </p:spPr>
          </p:pic>
          <p:sp>
            <p:nvSpPr>
              <p:cNvPr id="626" name="CustomShape 19"/>
              <p:cNvSpPr/>
              <p:nvPr/>
            </p:nvSpPr>
            <p:spPr>
              <a:xfrm>
                <a:off x="2285640" y="2320200"/>
                <a:ext cx="384120" cy="1791360"/>
              </a:xfrm>
              <a:custGeom>
                <a:avLst/>
                <a:gdLst/>
                <a:ahLst/>
                <a:cxn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solidFill>
                <a:srgbClr val="729FCF"/>
              </a:solidFill>
              <a:ln>
                <a:noFill/>
              </a:ln>
            </p:spPr>
            <p:style>
              <a:lnRef idx="0">
                <a:scrgbClr r="0" g="0" b="0"/>
              </a:lnRef>
              <a:fillRef idx="0">
                <a:scrgbClr r="0" g="0" b="0"/>
              </a:fillRef>
              <a:effectRef idx="0">
                <a:scrgbClr r="0" g="0" b="0"/>
              </a:effectRef>
              <a:fontRef idx="minor"/>
            </p:style>
          </p:sp>
          <p:sp>
            <p:nvSpPr>
              <p:cNvPr id="627" name="TextShape 20"/>
              <p:cNvSpPr txBox="1"/>
              <p:nvPr/>
            </p:nvSpPr>
            <p:spPr>
              <a:xfrm>
                <a:off x="2520000" y="5135400"/>
                <a:ext cx="534240" cy="513720"/>
              </a:xfrm>
              <a:prstGeom prst="rect">
                <a:avLst/>
              </a:prstGeom>
              <a:noFill/>
              <a:ln>
                <a:noFill/>
              </a:ln>
            </p:spPr>
            <p:txBody>
              <a:bodyPr lIns="90000" tIns="45000" rIns="90000" bIns="45000">
                <a:spAutoFit/>
              </a:bodyPr>
              <a:lstStyle/>
              <a:p>
                <a:r>
                  <a:rPr lang="en-IE" sz="1500" b="0" strike="noStrike" spc="-1">
                    <a:latin typeface="Arial"/>
                  </a:rPr>
                  <a:t>min</a:t>
                </a:r>
              </a:p>
            </p:txBody>
          </p:sp>
          <p:sp>
            <p:nvSpPr>
              <p:cNvPr id="628" name="TextShape 21"/>
              <p:cNvSpPr txBox="1"/>
              <p:nvPr/>
            </p:nvSpPr>
            <p:spPr>
              <a:xfrm>
                <a:off x="2340000" y="1041120"/>
                <a:ext cx="757080" cy="513720"/>
              </a:xfrm>
              <a:prstGeom prst="rect">
                <a:avLst/>
              </a:prstGeom>
              <a:noFill/>
              <a:ln>
                <a:noFill/>
              </a:ln>
            </p:spPr>
            <p:txBody>
              <a:bodyPr lIns="90000" tIns="45000" rIns="90000" bIns="45000">
                <a:spAutoFit/>
              </a:bodyPr>
              <a:lstStyle/>
              <a:p>
                <a:r>
                  <a:rPr lang="en-IE" sz="1500" b="0" strike="noStrike" spc="-1">
                    <a:latin typeface="Arial"/>
                  </a:rPr>
                  <a:t>max</a:t>
                </a:r>
              </a:p>
            </p:txBody>
          </p:sp>
          <p:sp>
            <p:nvSpPr>
              <p:cNvPr id="629" name="TextShape 22"/>
              <p:cNvSpPr txBox="1"/>
              <p:nvPr/>
            </p:nvSpPr>
            <p:spPr>
              <a:xfrm rot="16200000">
                <a:off x="2019600" y="2850120"/>
                <a:ext cx="1929600" cy="569880"/>
              </a:xfrm>
              <a:prstGeom prst="rect">
                <a:avLst/>
              </a:prstGeom>
              <a:noFill/>
              <a:ln>
                <a:noFill/>
              </a:ln>
            </p:spPr>
            <p:txBody>
              <a:bodyPr lIns="90000" tIns="45000" rIns="90000" bIns="45000">
                <a:spAutoFit/>
              </a:bodyPr>
              <a:lstStyle/>
              <a:p>
                <a:r>
                  <a:rPr lang="en-IE" sz="1800" b="0" strike="noStrike" spc="-1">
                    <a:latin typeface="Arial"/>
                  </a:rPr>
                  <a:t>Expression</a:t>
                </a:r>
              </a:p>
            </p:txBody>
          </p:sp>
          <p:sp>
            <p:nvSpPr>
              <p:cNvPr id="630" name="TextShape 23"/>
              <p:cNvSpPr txBox="1"/>
              <p:nvPr/>
            </p:nvSpPr>
            <p:spPr>
              <a:xfrm>
                <a:off x="5725440" y="6219720"/>
                <a:ext cx="1023120" cy="346320"/>
              </a:xfrm>
              <a:prstGeom prst="rect">
                <a:avLst/>
              </a:prstGeom>
              <a:noFill/>
              <a:ln>
                <a:noFill/>
              </a:ln>
            </p:spPr>
            <p:txBody>
              <a:bodyPr lIns="90000" tIns="45000" rIns="90000" bIns="45000">
                <a:spAutoFit/>
              </a:bodyPr>
              <a:lstStyle/>
              <a:p>
                <a:r>
                  <a:rPr lang="en-IE" sz="1800" b="0" strike="noStrike" spc="-1">
                    <a:latin typeface="Arial"/>
                  </a:rPr>
                  <a:t>Age</a:t>
                </a:r>
              </a:p>
            </p:txBody>
          </p:sp>
          <p:sp>
            <p:nvSpPr>
              <p:cNvPr id="631" name="CustomShape 24"/>
              <p:cNvSpPr/>
              <p:nvPr/>
            </p:nvSpPr>
            <p:spPr>
              <a:xfrm rot="5400000">
                <a:off x="5928120" y="5742720"/>
                <a:ext cx="384120" cy="1791360"/>
              </a:xfrm>
              <a:custGeom>
                <a:avLst/>
                <a:gdLst/>
                <a:ahLst/>
                <a:cxn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gradFill rotWithShape="0">
                <a:gsLst>
                  <a:gs pos="0">
                    <a:srgbClr val="EAFF00"/>
                  </a:gs>
                  <a:gs pos="100000">
                    <a:srgbClr val="001FFF">
                      <a:alpha val="0"/>
                    </a:srgbClr>
                  </a:gs>
                </a:gsLst>
                <a:lin ang="3600000"/>
              </a:gradFill>
              <a:ln>
                <a:noFill/>
              </a:ln>
            </p:spPr>
            <p:style>
              <a:lnRef idx="0">
                <a:scrgbClr r="0" g="0" b="0"/>
              </a:lnRef>
              <a:fillRef idx="0">
                <a:scrgbClr r="0" g="0" b="0"/>
              </a:fillRef>
              <a:effectRef idx="0">
                <a:scrgbClr r="0" g="0" b="0"/>
              </a:effectRef>
              <a:fontRef idx="minor"/>
            </p:style>
          </p:sp>
        </p:grpSp>
        <p:pic>
          <p:nvPicPr>
            <p:cNvPr id="632" name="Picture 631"/>
            <p:cNvPicPr/>
            <p:nvPr/>
          </p:nvPicPr>
          <p:blipFill>
            <a:blip r:embed="rId6"/>
            <a:srcRect t="-9843"/>
            <a:stretch/>
          </p:blipFill>
          <p:spPr>
            <a:xfrm>
              <a:off x="8938440" y="1170000"/>
              <a:ext cx="1501560" cy="895680"/>
            </a:xfrm>
            <a:prstGeom prst="rect">
              <a:avLst/>
            </a:prstGeom>
            <a:ln>
              <a:noFill/>
            </a:ln>
          </p:spPr>
        </p:pic>
        <p:pic>
          <p:nvPicPr>
            <p:cNvPr id="633" name="Picture 632"/>
            <p:cNvPicPr/>
            <p:nvPr/>
          </p:nvPicPr>
          <p:blipFill>
            <a:blip r:embed="rId7"/>
            <a:stretch/>
          </p:blipFill>
          <p:spPr>
            <a:xfrm>
              <a:off x="3207240" y="1909440"/>
              <a:ext cx="5819400" cy="3479040"/>
            </a:xfrm>
            <a:prstGeom prst="rect">
              <a:avLst/>
            </a:prstGeom>
            <a:ln>
              <a:noFill/>
            </a:ln>
          </p:spPr>
        </p:pic>
      </p:grpSp>
      <p:sp>
        <p:nvSpPr>
          <p:cNvPr id="634" name="TextShape 25"/>
          <p:cNvSpPr txBox="1"/>
          <p:nvPr/>
        </p:nvSpPr>
        <p:spPr>
          <a:xfrm>
            <a:off x="2384640" y="12391200"/>
            <a:ext cx="6892920" cy="346320"/>
          </a:xfrm>
          <a:prstGeom prst="rect">
            <a:avLst/>
          </a:prstGeom>
          <a:noFill/>
          <a:ln>
            <a:noFill/>
          </a:ln>
        </p:spPr>
        <p:txBody>
          <a:bodyPr lIns="90000" tIns="45000" rIns="90000" bIns="45000">
            <a:spAutoFit/>
          </a:bodyPr>
          <a:lstStyle/>
          <a:p>
            <a:r>
              <a:rPr lang="en-IE" sz="1800" b="1" strike="noStrike" spc="-1">
                <a:latin typeface="Arial"/>
              </a:rPr>
              <a:t>Figure 2</a:t>
            </a:r>
            <a:r>
              <a:rPr lang="en-IE" sz="1800" b="0" strike="noStrike" spc="-1">
                <a:latin typeface="Arial"/>
              </a:rPr>
              <a:t>: change of gene expression by age </a:t>
            </a:r>
          </a:p>
        </p:txBody>
      </p:sp>
      <p:pic>
        <p:nvPicPr>
          <p:cNvPr id="635" name="Picture 634"/>
          <p:cNvPicPr/>
          <p:nvPr/>
        </p:nvPicPr>
        <p:blipFill>
          <a:blip r:embed="rId8"/>
          <a:stretch/>
        </p:blipFill>
        <p:spPr>
          <a:xfrm>
            <a:off x="9653760" y="2340000"/>
            <a:ext cx="2226240" cy="2359080"/>
          </a:xfrm>
          <a:prstGeom prst="rect">
            <a:avLst/>
          </a:prstGeom>
          <a:ln>
            <a:noFill/>
          </a:ln>
        </p:spPr>
      </p:pic>
      <p:pic>
        <p:nvPicPr>
          <p:cNvPr id="636" name="Picture 635"/>
          <p:cNvPicPr/>
          <p:nvPr/>
        </p:nvPicPr>
        <p:blipFill>
          <a:blip r:embed="rId9"/>
          <a:stretch/>
        </p:blipFill>
        <p:spPr>
          <a:xfrm>
            <a:off x="667800" y="2626920"/>
            <a:ext cx="2032200" cy="2233080"/>
          </a:xfrm>
          <a:prstGeom prst="rect">
            <a:avLst/>
          </a:prstGeom>
          <a:ln>
            <a:noFill/>
          </a:ln>
        </p:spPr>
      </p:pic>
      <p:pic>
        <p:nvPicPr>
          <p:cNvPr id="637" name="Picture 636"/>
          <p:cNvPicPr/>
          <p:nvPr/>
        </p:nvPicPr>
        <p:blipFill>
          <a:blip r:embed="rId10"/>
          <a:stretch/>
        </p:blipFill>
        <p:spPr>
          <a:xfrm>
            <a:off x="4538880" y="2397960"/>
            <a:ext cx="2841120" cy="24620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xit" fill="hold" nodeType="clickEffect">
                                  <p:stCondLst>
                                    <p:cond delay="0"/>
                                  </p:stCondLst>
                                  <p:childTnLst>
                                    <p:animEffect transition="out" filter="fade">
                                      <p:cBhvr additive="repl">
                                        <p:cTn id="6" dur="1500"/>
                                        <p:tgtEl>
                                          <p:spTgt spid="606"/>
                                        </p:tgtEl>
                                      </p:cBhvr>
                                    </p:animEffect>
                                    <p:set>
                                      <p:cBhvr>
                                        <p:cTn id="7" dur="0" fill="hold">
                                          <p:stCondLst>
                                            <p:cond delay="1499"/>
                                          </p:stCondLst>
                                        </p:cTn>
                                        <p:tgtEl>
                                          <p:spTgt spid="606"/>
                                        </p:tgtEl>
                                        <p:attrNameLst>
                                          <p:attrName>style.visibility</p:attrName>
                                        </p:attrNameLst>
                                      </p:cBhvr>
                                      <p:to>
                                        <p:strVal val="hidden"/>
                                      </p:to>
                                    </p:set>
                                  </p:childTnLst>
                                </p:cTn>
                              </p:par>
                              <p:par>
                                <p:cTn id="8" presetID="10" presetClass="entr" fill="hold" nodeType="withEffect">
                                  <p:stCondLst>
                                    <p:cond delay="0"/>
                                  </p:stCondLst>
                                  <p:childTnLst>
                                    <p:set>
                                      <p:cBhvr>
                                        <p:cTn id="9" dur="1" fill="hold">
                                          <p:stCondLst>
                                            <p:cond delay="0"/>
                                          </p:stCondLst>
                                        </p:cTn>
                                        <p:tgtEl>
                                          <p:spTgt spid="636"/>
                                        </p:tgtEl>
                                        <p:attrNameLst>
                                          <p:attrName>style.visibility</p:attrName>
                                        </p:attrNameLst>
                                      </p:cBhvr>
                                      <p:to>
                                        <p:strVal val="visible"/>
                                      </p:to>
                                    </p:set>
                                    <p:animEffect transition="in" filter="fade">
                                      <p:cBhvr additive="repl">
                                        <p:cTn id="10" dur="2000"/>
                                        <p:tgtEl>
                                          <p:spTgt spid="636"/>
                                        </p:tgtEl>
                                      </p:cBhvr>
                                    </p:animEffect>
                                  </p:childTnLst>
                                </p:cTn>
                              </p:par>
                            </p:childTnLst>
                          </p:cTn>
                        </p:par>
                        <p:par>
                          <p:cTn id="11" fill="hold">
                            <p:stCondLst>
                              <p:cond delay="2000"/>
                            </p:stCondLst>
                            <p:childTnLst>
                              <p:par>
                                <p:cTn id="12" presetID="10" presetClass="entr" fill="hold" nodeType="afterEffect">
                                  <p:stCondLst>
                                    <p:cond delay="0"/>
                                  </p:stCondLst>
                                  <p:childTnLst>
                                    <p:set>
                                      <p:cBhvr>
                                        <p:cTn id="13" dur="1" fill="hold">
                                          <p:stCondLst>
                                            <p:cond delay="0"/>
                                          </p:stCondLst>
                                        </p:cTn>
                                        <p:tgtEl>
                                          <p:spTgt spid="637"/>
                                        </p:tgtEl>
                                        <p:attrNameLst>
                                          <p:attrName>style.visibility</p:attrName>
                                        </p:attrNameLst>
                                      </p:cBhvr>
                                      <p:to>
                                        <p:strVal val="visible"/>
                                      </p:to>
                                    </p:set>
                                    <p:animEffect transition="in" filter="fade">
                                      <p:cBhvr additive="repl">
                                        <p:cTn id="14" dur="2000"/>
                                        <p:tgtEl>
                                          <p:spTgt spid="637"/>
                                        </p:tgtEl>
                                      </p:cBhvr>
                                    </p:animEffect>
                                  </p:childTnLst>
                                </p:cTn>
                              </p:par>
                            </p:childTnLst>
                          </p:cTn>
                        </p:par>
                        <p:par>
                          <p:cTn id="15" fill="hold">
                            <p:stCondLst>
                              <p:cond delay="4000"/>
                            </p:stCondLst>
                            <p:childTnLst>
                              <p:par>
                                <p:cTn id="16" presetID="10" presetClass="entr" fill="hold" nodeType="afterEffect">
                                  <p:stCondLst>
                                    <p:cond delay="0"/>
                                  </p:stCondLst>
                                  <p:childTnLst>
                                    <p:set>
                                      <p:cBhvr>
                                        <p:cTn id="17" dur="1" fill="hold">
                                          <p:stCondLst>
                                            <p:cond delay="0"/>
                                          </p:stCondLst>
                                        </p:cTn>
                                        <p:tgtEl>
                                          <p:spTgt spid="635"/>
                                        </p:tgtEl>
                                        <p:attrNameLst>
                                          <p:attrName>style.visibility</p:attrName>
                                        </p:attrNameLst>
                                      </p:cBhvr>
                                      <p:to>
                                        <p:strVal val="visible"/>
                                      </p:to>
                                    </p:set>
                                    <p:animEffect transition="in" filter="fade">
                                      <p:cBhvr additive="repl">
                                        <p:cTn id="18" dur="2000"/>
                                        <p:tgtEl>
                                          <p:spTgt spid="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639" name="CustomShape 2"/>
          <p:cNvSpPr/>
          <p:nvPr/>
        </p:nvSpPr>
        <p:spPr>
          <a:xfrm>
            <a:off x="609120" y="273600"/>
            <a:ext cx="10970280" cy="1142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IE" sz="4400" b="0" strike="noStrike" spc="-1">
                <a:solidFill>
                  <a:srgbClr val="000000"/>
                </a:solidFill>
                <a:latin typeface="Arial"/>
                <a:ea typeface="DejaVu Sans"/>
              </a:rPr>
              <a:t>Expression during age</a:t>
            </a:r>
            <a:endParaRPr lang="en-IE" sz="4400" b="0" strike="noStrike" spc="-1">
              <a:latin typeface="Arial"/>
            </a:endParaRPr>
          </a:p>
        </p:txBody>
      </p:sp>
      <p:pic>
        <p:nvPicPr>
          <p:cNvPr id="640" name="Picture 639"/>
          <p:cNvPicPr/>
          <p:nvPr/>
        </p:nvPicPr>
        <p:blipFill>
          <a:blip r:embed="rId2"/>
          <a:stretch/>
        </p:blipFill>
        <p:spPr>
          <a:xfrm>
            <a:off x="9000000" y="2340000"/>
            <a:ext cx="2814840" cy="2982600"/>
          </a:xfrm>
          <a:prstGeom prst="rect">
            <a:avLst/>
          </a:prstGeom>
          <a:ln>
            <a:noFill/>
          </a:ln>
        </p:spPr>
      </p:pic>
      <p:sp>
        <p:nvSpPr>
          <p:cNvPr id="641" name="CustomShape 3"/>
          <p:cNvSpPr/>
          <p:nvPr/>
        </p:nvSpPr>
        <p:spPr>
          <a:xfrm>
            <a:off x="1260000" y="1625760"/>
            <a:ext cx="2158920" cy="71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0" strike="noStrike" spc="-1">
                <a:solidFill>
                  <a:srgbClr val="000000"/>
                </a:solidFill>
                <a:latin typeface="Arial"/>
                <a:ea typeface="DejaVu Sans"/>
              </a:rPr>
              <a:t>Young</a:t>
            </a:r>
            <a:endParaRPr lang="en-IE" sz="4400" b="0" strike="noStrike" spc="-1">
              <a:latin typeface="Arial"/>
            </a:endParaRPr>
          </a:p>
        </p:txBody>
      </p:sp>
      <p:sp>
        <p:nvSpPr>
          <p:cNvPr id="642" name="CustomShape 4"/>
          <p:cNvSpPr/>
          <p:nvPr/>
        </p:nvSpPr>
        <p:spPr>
          <a:xfrm>
            <a:off x="4680000" y="1476000"/>
            <a:ext cx="3058920" cy="71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0" strike="noStrike" spc="-1">
                <a:solidFill>
                  <a:srgbClr val="000000"/>
                </a:solidFill>
                <a:latin typeface="Arial"/>
                <a:ea typeface="DejaVu Sans"/>
              </a:rPr>
              <a:t>Middle age</a:t>
            </a:r>
            <a:endParaRPr lang="en-IE" sz="4400" b="0" strike="noStrike" spc="-1">
              <a:latin typeface="Arial"/>
            </a:endParaRPr>
          </a:p>
        </p:txBody>
      </p:sp>
      <p:sp>
        <p:nvSpPr>
          <p:cNvPr id="643" name="CustomShape 5"/>
          <p:cNvSpPr/>
          <p:nvPr/>
        </p:nvSpPr>
        <p:spPr>
          <a:xfrm>
            <a:off x="9720000" y="1372680"/>
            <a:ext cx="1078920" cy="71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0" strike="noStrike" spc="-1">
                <a:solidFill>
                  <a:srgbClr val="000000"/>
                </a:solidFill>
                <a:latin typeface="Arial"/>
                <a:ea typeface="DejaVu Sans"/>
              </a:rPr>
              <a:t>Old</a:t>
            </a:r>
            <a:endParaRPr lang="en-IE" sz="4400" b="0" strike="noStrike" spc="-1">
              <a:latin typeface="Arial"/>
            </a:endParaRPr>
          </a:p>
        </p:txBody>
      </p:sp>
      <p:sp>
        <p:nvSpPr>
          <p:cNvPr id="644" name="CustomShape 6"/>
          <p:cNvSpPr/>
          <p:nvPr/>
        </p:nvSpPr>
        <p:spPr>
          <a:xfrm>
            <a:off x="2304000" y="5728320"/>
            <a:ext cx="1744920" cy="7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0" strike="noStrike" spc="-1">
                <a:solidFill>
                  <a:srgbClr val="000000"/>
                </a:solidFill>
                <a:latin typeface="Arial"/>
                <a:ea typeface="DejaVu Sans"/>
              </a:rPr>
              <a:t>&lt;35&gt;</a:t>
            </a:r>
            <a:endParaRPr lang="en-IE" sz="4400" b="0" strike="noStrike" spc="-1">
              <a:latin typeface="Arial"/>
            </a:endParaRPr>
          </a:p>
        </p:txBody>
      </p:sp>
      <p:sp>
        <p:nvSpPr>
          <p:cNvPr id="645" name="CustomShape 7"/>
          <p:cNvSpPr/>
          <p:nvPr/>
        </p:nvSpPr>
        <p:spPr>
          <a:xfrm>
            <a:off x="8064000" y="5724000"/>
            <a:ext cx="1744920" cy="7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0" strike="noStrike" spc="-1">
                <a:solidFill>
                  <a:srgbClr val="000000"/>
                </a:solidFill>
                <a:latin typeface="Arial"/>
                <a:ea typeface="DejaVu Sans"/>
              </a:rPr>
              <a:t>&lt;65&gt;</a:t>
            </a:r>
            <a:endParaRPr lang="en-IE" sz="4400" b="0" strike="noStrike" spc="-1">
              <a:latin typeface="Arial"/>
            </a:endParaRPr>
          </a:p>
        </p:txBody>
      </p:sp>
      <p:sp>
        <p:nvSpPr>
          <p:cNvPr id="646" name="CustomShape 8"/>
          <p:cNvSpPr/>
          <p:nvPr/>
        </p:nvSpPr>
        <p:spPr>
          <a:xfrm>
            <a:off x="885960" y="5674320"/>
            <a:ext cx="552960" cy="7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1" strike="noStrike" spc="-1">
                <a:solidFill>
                  <a:srgbClr val="FFFF00"/>
                </a:solidFill>
                <a:latin typeface="Arial"/>
                <a:ea typeface="DejaVu Sans"/>
              </a:rPr>
              <a:t>Y</a:t>
            </a:r>
            <a:endParaRPr lang="en-IE" sz="4400" b="0" strike="noStrike" spc="-1">
              <a:latin typeface="Arial"/>
            </a:endParaRPr>
          </a:p>
        </p:txBody>
      </p:sp>
      <p:sp>
        <p:nvSpPr>
          <p:cNvPr id="647" name="CustomShape 9"/>
          <p:cNvSpPr/>
          <p:nvPr/>
        </p:nvSpPr>
        <p:spPr>
          <a:xfrm>
            <a:off x="5565960" y="5672160"/>
            <a:ext cx="1272960" cy="71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1" strike="noStrike" spc="-1">
                <a:solidFill>
                  <a:srgbClr val="388E3C"/>
                </a:solidFill>
                <a:latin typeface="Arial"/>
                <a:ea typeface="DejaVu Sans"/>
              </a:rPr>
              <a:t>MA</a:t>
            </a:r>
            <a:endParaRPr lang="en-IE" sz="4400" b="0" strike="noStrike" spc="-1">
              <a:latin typeface="Arial"/>
            </a:endParaRPr>
          </a:p>
        </p:txBody>
      </p:sp>
      <p:sp>
        <p:nvSpPr>
          <p:cNvPr id="648" name="CustomShape 10"/>
          <p:cNvSpPr/>
          <p:nvPr/>
        </p:nvSpPr>
        <p:spPr>
          <a:xfrm>
            <a:off x="10425960" y="5674320"/>
            <a:ext cx="552960" cy="7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1" strike="noStrike" spc="-1">
                <a:solidFill>
                  <a:srgbClr val="3F51B5"/>
                </a:solidFill>
                <a:latin typeface="Arial"/>
                <a:ea typeface="DejaVu Sans"/>
              </a:rPr>
              <a:t>O</a:t>
            </a:r>
            <a:endParaRPr lang="en-IE" sz="4400" b="0" strike="noStrike" spc="-1">
              <a:latin typeface="Arial"/>
            </a:endParaRPr>
          </a:p>
        </p:txBody>
      </p:sp>
      <p:pic>
        <p:nvPicPr>
          <p:cNvPr id="649" name="Picture 648"/>
          <p:cNvPicPr/>
          <p:nvPr/>
        </p:nvPicPr>
        <p:blipFill>
          <a:blip r:embed="rId3"/>
          <a:stretch/>
        </p:blipFill>
        <p:spPr>
          <a:xfrm>
            <a:off x="1042920" y="2787840"/>
            <a:ext cx="2377080" cy="2612160"/>
          </a:xfrm>
          <a:prstGeom prst="rect">
            <a:avLst/>
          </a:prstGeom>
          <a:ln>
            <a:noFill/>
          </a:ln>
        </p:spPr>
      </p:pic>
      <p:pic>
        <p:nvPicPr>
          <p:cNvPr id="650" name="Picture 649"/>
          <p:cNvPicPr/>
          <p:nvPr/>
        </p:nvPicPr>
        <p:blipFill>
          <a:blip r:embed="rId4"/>
          <a:stretch/>
        </p:blipFill>
        <p:spPr>
          <a:xfrm>
            <a:off x="4320000" y="2520000"/>
            <a:ext cx="3323520" cy="2880000"/>
          </a:xfrm>
          <a:prstGeom prst="rect">
            <a:avLst/>
          </a:prstGeom>
          <a:ln>
            <a:noFill/>
          </a:ln>
        </p:spPr>
      </p:pic>
      <p:sp>
        <p:nvSpPr>
          <p:cNvPr id="651" name="TextShape 11"/>
          <p:cNvSpPr txBox="1"/>
          <p:nvPr/>
        </p:nvSpPr>
        <p:spPr>
          <a:xfrm>
            <a:off x="2384640" y="12391200"/>
            <a:ext cx="6892920" cy="346320"/>
          </a:xfrm>
          <a:prstGeom prst="rect">
            <a:avLst/>
          </a:prstGeom>
          <a:noFill/>
          <a:ln>
            <a:noFill/>
          </a:ln>
        </p:spPr>
        <p:txBody>
          <a:bodyPr lIns="90000" tIns="45000" rIns="90000" bIns="45000">
            <a:spAutoFit/>
          </a:bodyPr>
          <a:lstStyle/>
          <a:p>
            <a:r>
              <a:rPr lang="en-IE" sz="1800" b="1" strike="noStrike" spc="-1">
                <a:latin typeface="Arial"/>
              </a:rPr>
              <a:t>Figure 2</a:t>
            </a:r>
            <a:r>
              <a:rPr lang="en-IE" sz="1800" b="0" strike="noStrike" spc="-1">
                <a:latin typeface="Arial"/>
              </a:rPr>
              <a:t>: change of gene expression by age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Experiments</a:t>
            </a:r>
            <a:endParaRPr lang="en-IE" sz="4800" b="0" strike="noStrike" spc="-1">
              <a:latin typeface="Arial"/>
            </a:endParaRPr>
          </a:p>
        </p:txBody>
      </p:sp>
      <p:sp>
        <p:nvSpPr>
          <p:cNvPr id="653" name="TextShape 2"/>
          <p:cNvSpPr txBox="1"/>
          <p:nvPr/>
        </p:nvSpPr>
        <p:spPr>
          <a:xfrm>
            <a:off x="1097280" y="1845720"/>
            <a:ext cx="10057680" cy="4022640"/>
          </a:xfrm>
          <a:prstGeom prst="rect">
            <a:avLst/>
          </a:prstGeom>
          <a:noFill/>
          <a:ln>
            <a:noFill/>
          </a:ln>
        </p:spPr>
        <p:txBody>
          <a:bodyPr lIns="0" tIns="45000" rIns="0" bIns="45000">
            <a:noAutofit/>
          </a:bodyPr>
          <a:lstStyle/>
          <a:p>
            <a:pPr algn="just">
              <a:lnSpc>
                <a:spcPct val="115000"/>
              </a:lnSpc>
              <a:spcBef>
                <a:spcPts val="1199"/>
              </a:spcBef>
              <a:spcAft>
                <a:spcPts val="201"/>
              </a:spcAft>
            </a:pPr>
            <a:endParaRPr lang="en-IE" sz="3200" b="0" strike="noStrike" spc="-1">
              <a:latin typeface="Arial"/>
            </a:endParaRPr>
          </a:p>
          <a:p>
            <a:pPr>
              <a:lnSpc>
                <a:spcPct val="90000"/>
              </a:lnSpc>
              <a:spcBef>
                <a:spcPts val="1199"/>
              </a:spcBef>
              <a:spcAft>
                <a:spcPts val="201"/>
              </a:spcAft>
            </a:pPr>
            <a:endParaRPr lang="en-IE" sz="3200" b="0" strike="noStrike" spc="-1">
              <a:latin typeface="Arial"/>
            </a:endParaRPr>
          </a:p>
        </p:txBody>
      </p:sp>
      <p:graphicFrame>
        <p:nvGraphicFramePr>
          <p:cNvPr id="654" name="Table 3"/>
          <p:cNvGraphicFramePr/>
          <p:nvPr/>
        </p:nvGraphicFramePr>
        <p:xfrm>
          <a:off x="317880" y="2037600"/>
          <a:ext cx="11567160" cy="3901440"/>
        </p:xfrm>
        <a:graphic>
          <a:graphicData uri="http://schemas.openxmlformats.org/drawingml/2006/table">
            <a:tbl>
              <a:tblPr/>
              <a:tblGrid>
                <a:gridCol w="1451880">
                  <a:extLst>
                    <a:ext uri="{9D8B030D-6E8A-4147-A177-3AD203B41FA5}">
                      <a16:colId xmlns:a16="http://schemas.microsoft.com/office/drawing/2014/main" val="20000"/>
                    </a:ext>
                  </a:extLst>
                </a:gridCol>
                <a:gridCol w="1299960">
                  <a:extLst>
                    <a:ext uri="{9D8B030D-6E8A-4147-A177-3AD203B41FA5}">
                      <a16:colId xmlns:a16="http://schemas.microsoft.com/office/drawing/2014/main" val="20001"/>
                    </a:ext>
                  </a:extLst>
                </a:gridCol>
                <a:gridCol w="835920">
                  <a:extLst>
                    <a:ext uri="{9D8B030D-6E8A-4147-A177-3AD203B41FA5}">
                      <a16:colId xmlns:a16="http://schemas.microsoft.com/office/drawing/2014/main" val="20002"/>
                    </a:ext>
                  </a:extLst>
                </a:gridCol>
                <a:gridCol w="835920">
                  <a:extLst>
                    <a:ext uri="{9D8B030D-6E8A-4147-A177-3AD203B41FA5}">
                      <a16:colId xmlns:a16="http://schemas.microsoft.com/office/drawing/2014/main" val="20003"/>
                    </a:ext>
                  </a:extLst>
                </a:gridCol>
                <a:gridCol w="7143480">
                  <a:extLst>
                    <a:ext uri="{9D8B030D-6E8A-4147-A177-3AD203B41FA5}">
                      <a16:colId xmlns:a16="http://schemas.microsoft.com/office/drawing/2014/main" val="20004"/>
                    </a:ext>
                  </a:extLst>
                </a:gridCol>
              </a:tblGrid>
              <a:tr h="660600">
                <a:tc>
                  <a:txBody>
                    <a:bodyPr/>
                    <a:lstStyle/>
                    <a:p>
                      <a:pPr algn="ctr">
                        <a:lnSpc>
                          <a:spcPct val="100000"/>
                        </a:lnSpc>
                      </a:pPr>
                      <a:r>
                        <a:rPr lang="en-IE" sz="2000" b="1" strike="noStrike" spc="-1">
                          <a:solidFill>
                            <a:srgbClr val="FFFFFF"/>
                          </a:solidFill>
                          <a:latin typeface="Arial"/>
                        </a:rPr>
                        <a:t>GEO number</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Samples</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Min Age</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Max Age</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Reference</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extLst>
                  <a:ext uri="{0D108BD9-81ED-4DB2-BD59-A6C34878D82A}">
                    <a16:rowId xmlns:a16="http://schemas.microsoft.com/office/drawing/2014/main" val="10000"/>
                  </a:ext>
                </a:extLst>
              </a:tr>
              <a:tr h="603720">
                <a:tc>
                  <a:txBody>
                    <a:bodyPr/>
                    <a:lstStyle/>
                    <a:p>
                      <a:pPr>
                        <a:lnSpc>
                          <a:spcPct val="100000"/>
                        </a:lnSpc>
                      </a:pPr>
                      <a:r>
                        <a:rPr lang="en-IE" sz="1800" b="0" strike="noStrike" spc="-1">
                          <a:latin typeface="Arial"/>
                        </a:rPr>
                        <a:t>GSE152558</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1800" b="0" strike="noStrike" spc="-1">
                          <a:latin typeface="Arial"/>
                        </a:rPr>
                        <a:t>5</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1800" b="0" strike="noStrike" spc="-1">
                          <a:latin typeface="Arial"/>
                        </a:rPr>
                        <a:t>41</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1800" b="0" strike="noStrike" spc="-1">
                          <a:latin typeface="Arial"/>
                        </a:rPr>
                        <a:t>85</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1800" b="0" strike="noStrike" spc="-1">
                          <a:latin typeface="Arial"/>
                        </a:rPr>
                        <a:t>Tharakan, R., Ubaida-Mohien, C., Piao, Y., Gorospe, M., &amp; Ferrucci, L. (2021). </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extLst>
                  <a:ext uri="{0D108BD9-81ED-4DB2-BD59-A6C34878D82A}">
                    <a16:rowId xmlns:a16="http://schemas.microsoft.com/office/drawing/2014/main" val="10001"/>
                  </a:ext>
                </a:extLst>
              </a:tr>
              <a:tr h="603720">
                <a:tc>
                  <a:txBody>
                    <a:bodyPr/>
                    <a:lstStyle/>
                    <a:p>
                      <a:pP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53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34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80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Tumasian III, R. A., Harish, A., Kundu, G., Yang, J. H., Ubaida-Mohien, C., Gonzalez-Freire, M., ... &amp; Ferrucci, L. (2021).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extLst>
                  <a:ext uri="{0D108BD9-81ED-4DB2-BD59-A6C34878D82A}">
                    <a16:rowId xmlns:a16="http://schemas.microsoft.com/office/drawing/2014/main" val="10002"/>
                  </a:ext>
                </a:extLst>
              </a:tr>
              <a:tr h="603720">
                <a:tc>
                  <a:txBody>
                    <a:bodyPr/>
                    <a:lstStyle/>
                    <a:p>
                      <a:pPr>
                        <a:lnSpc>
                          <a:spcPct val="100000"/>
                        </a:lnSpc>
                      </a:pPr>
                      <a:r>
                        <a:rPr lang="en-IE" sz="1800" b="0" strike="noStrike" spc="-1">
                          <a:latin typeface="Arial"/>
                        </a:rPr>
                        <a:t>GSE157585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136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19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&gt;65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Kulkarni, A. S., Peck, B. D., Walton, R. G., Kern, P. A., Mar, J. C., Windham, S. T., ... &amp; Peterson, C. A. (2020). </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extLst>
                  <a:ext uri="{0D108BD9-81ED-4DB2-BD59-A6C34878D82A}">
                    <a16:rowId xmlns:a16="http://schemas.microsoft.com/office/drawing/2014/main" val="10003"/>
                  </a:ext>
                </a:extLst>
              </a:tr>
              <a:tr h="603720">
                <a:tc>
                  <a:txBody>
                    <a:bodyPr/>
                    <a:lstStyle/>
                    <a:p>
                      <a:pPr>
                        <a:lnSpc>
                          <a:spcPct val="100000"/>
                        </a:lnSpc>
                      </a:pPr>
                      <a:r>
                        <a:rPr lang="en-IE" sz="1800" b="0" strike="noStrike" spc="-1">
                          <a:latin typeface="Arial"/>
                        </a:rPr>
                        <a:t>GSE87105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16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78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Mercken, E. M., Capri, M., Carboneau, B. A., Conte, M., Heidler, J., Santoro, A., ... &amp; de Cabo, R. (2017)..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extLst>
                  <a:ext uri="{0D108BD9-81ED-4DB2-BD59-A6C34878D82A}">
                    <a16:rowId xmlns:a16="http://schemas.microsoft.com/office/drawing/2014/main" val="10004"/>
                  </a:ext>
                </a:extLst>
              </a:tr>
              <a:tr h="603720">
                <a:tc>
                  <a:txBody>
                    <a:bodyPr/>
                    <a:lstStyle/>
                    <a:p>
                      <a:pPr>
                        <a:lnSpc>
                          <a:spcPct val="100000"/>
                        </a:lnSpc>
                      </a:pPr>
                      <a:r>
                        <a:rPr lang="en-IE" sz="1800" b="0" strike="noStrike" spc="-1">
                          <a:latin typeface="Arial"/>
                        </a:rPr>
                        <a:t>GSE23527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29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76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Drummond, M. J., McCarthy, J. J., Sinha, M., Spratt, H. M., Volpi, E., Esser, K. A., &amp; Rasmussen, B. B. (2011)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 name="Picture 654"/>
          <p:cNvPicPr/>
          <p:nvPr/>
        </p:nvPicPr>
        <p:blipFill>
          <a:blip r:embed="rId2"/>
          <a:stretch/>
        </p:blipFill>
        <p:spPr>
          <a:xfrm>
            <a:off x="-6120" y="180000"/>
            <a:ext cx="6666120" cy="4113720"/>
          </a:xfrm>
          <a:prstGeom prst="rect">
            <a:avLst/>
          </a:prstGeom>
          <a:ln>
            <a:noFill/>
          </a:ln>
        </p:spPr>
      </p:pic>
      <p:pic>
        <p:nvPicPr>
          <p:cNvPr id="656" name="Picture 655"/>
          <p:cNvPicPr/>
          <p:nvPr/>
        </p:nvPicPr>
        <p:blipFill>
          <a:blip r:embed="rId3"/>
          <a:stretch/>
        </p:blipFill>
        <p:spPr>
          <a:xfrm>
            <a:off x="10506960" y="2552760"/>
            <a:ext cx="1195920" cy="1267200"/>
          </a:xfrm>
          <a:prstGeom prst="rect">
            <a:avLst/>
          </a:prstGeom>
          <a:ln>
            <a:noFill/>
          </a:ln>
        </p:spPr>
      </p:pic>
      <p:pic>
        <p:nvPicPr>
          <p:cNvPr id="657" name="Picture 656"/>
          <p:cNvPicPr/>
          <p:nvPr/>
        </p:nvPicPr>
        <p:blipFill>
          <a:blip r:embed="rId4"/>
          <a:stretch/>
        </p:blipFill>
        <p:spPr>
          <a:xfrm>
            <a:off x="9302760" y="1260000"/>
            <a:ext cx="960120" cy="1119960"/>
          </a:xfrm>
          <a:prstGeom prst="rect">
            <a:avLst/>
          </a:prstGeom>
          <a:ln>
            <a:noFill/>
          </a:ln>
        </p:spPr>
      </p:pic>
      <p:pic>
        <p:nvPicPr>
          <p:cNvPr id="658" name="Picture 657"/>
          <p:cNvPicPr/>
          <p:nvPr/>
        </p:nvPicPr>
        <p:blipFill>
          <a:blip r:embed="rId5"/>
          <a:stretch/>
        </p:blipFill>
        <p:spPr>
          <a:xfrm>
            <a:off x="10450440" y="1260000"/>
            <a:ext cx="1412280" cy="1223280"/>
          </a:xfrm>
          <a:prstGeom prst="rect">
            <a:avLst/>
          </a:prstGeom>
          <a:ln>
            <a:noFill/>
          </a:ln>
        </p:spPr>
      </p:pic>
      <p:pic>
        <p:nvPicPr>
          <p:cNvPr id="659" name="Picture 658"/>
          <p:cNvPicPr/>
          <p:nvPr/>
        </p:nvPicPr>
        <p:blipFill>
          <a:blip r:embed="rId6"/>
          <a:stretch/>
        </p:blipFill>
        <p:spPr>
          <a:xfrm>
            <a:off x="0" y="3420000"/>
            <a:ext cx="6660000" cy="3587040"/>
          </a:xfrm>
          <a:prstGeom prst="rect">
            <a:avLst/>
          </a:prstGeom>
          <a:ln>
            <a:noFill/>
          </a:ln>
        </p:spPr>
      </p:pic>
      <p:pic>
        <p:nvPicPr>
          <p:cNvPr id="660" name="Picture 659"/>
          <p:cNvPicPr/>
          <p:nvPr/>
        </p:nvPicPr>
        <p:blipFill>
          <a:blip r:embed="rId7"/>
          <a:stretch/>
        </p:blipFill>
        <p:spPr>
          <a:xfrm>
            <a:off x="10058040" y="1656000"/>
            <a:ext cx="844560" cy="723960"/>
          </a:xfrm>
          <a:prstGeom prst="rect">
            <a:avLst/>
          </a:prstGeom>
          <a:ln>
            <a:noFill/>
          </a:ln>
        </p:spPr>
      </p:pic>
      <p:pic>
        <p:nvPicPr>
          <p:cNvPr id="661" name="Picture 660"/>
          <p:cNvPicPr/>
          <p:nvPr/>
        </p:nvPicPr>
        <p:blipFill>
          <a:blip r:embed="rId5"/>
          <a:stretch/>
        </p:blipFill>
        <p:spPr>
          <a:xfrm>
            <a:off x="8982720" y="2596680"/>
            <a:ext cx="1412280" cy="1223280"/>
          </a:xfrm>
          <a:prstGeom prst="rect">
            <a:avLst/>
          </a:prstGeom>
          <a:ln>
            <a:noFill/>
          </a:ln>
        </p:spPr>
      </p:pic>
      <p:pic>
        <p:nvPicPr>
          <p:cNvPr id="662" name="Picture 661"/>
          <p:cNvPicPr/>
          <p:nvPr/>
        </p:nvPicPr>
        <p:blipFill>
          <a:blip r:embed="rId3"/>
          <a:stretch/>
        </p:blipFill>
        <p:spPr>
          <a:xfrm>
            <a:off x="10582560" y="3992760"/>
            <a:ext cx="1195920" cy="1267200"/>
          </a:xfrm>
          <a:prstGeom prst="rect">
            <a:avLst/>
          </a:prstGeom>
          <a:ln>
            <a:noFill/>
          </a:ln>
        </p:spPr>
      </p:pic>
      <p:pic>
        <p:nvPicPr>
          <p:cNvPr id="663" name="Picture 662"/>
          <p:cNvPicPr/>
          <p:nvPr/>
        </p:nvPicPr>
        <p:blipFill>
          <a:blip r:embed="rId4"/>
          <a:stretch/>
        </p:blipFill>
        <p:spPr>
          <a:xfrm>
            <a:off x="9302760" y="3980160"/>
            <a:ext cx="960120" cy="1119960"/>
          </a:xfrm>
          <a:prstGeom prst="rect">
            <a:avLst/>
          </a:prstGeom>
          <a:ln>
            <a:noFill/>
          </a:ln>
        </p:spPr>
      </p:pic>
      <p:pic>
        <p:nvPicPr>
          <p:cNvPr id="664" name="Picture 663"/>
          <p:cNvPicPr/>
          <p:nvPr/>
        </p:nvPicPr>
        <p:blipFill>
          <a:blip r:embed="rId7"/>
          <a:stretch/>
        </p:blipFill>
        <p:spPr>
          <a:xfrm>
            <a:off x="10058040" y="3096000"/>
            <a:ext cx="844560" cy="724320"/>
          </a:xfrm>
          <a:prstGeom prst="rect">
            <a:avLst/>
          </a:prstGeom>
          <a:ln>
            <a:noFill/>
          </a:ln>
        </p:spPr>
      </p:pic>
      <p:pic>
        <p:nvPicPr>
          <p:cNvPr id="665" name="Picture 664"/>
          <p:cNvPicPr/>
          <p:nvPr/>
        </p:nvPicPr>
        <p:blipFill>
          <a:blip r:embed="rId7"/>
          <a:stretch/>
        </p:blipFill>
        <p:spPr>
          <a:xfrm>
            <a:off x="10058040" y="4472280"/>
            <a:ext cx="844560" cy="723960"/>
          </a:xfrm>
          <a:prstGeom prst="rect">
            <a:avLst/>
          </a:prstGeom>
          <a:ln>
            <a:noFill/>
          </a:ln>
        </p:spPr>
      </p:pic>
      <p:sp>
        <p:nvSpPr>
          <p:cNvPr id="666" name="TextShape 1"/>
          <p:cNvSpPr txBox="1"/>
          <p:nvPr/>
        </p:nvSpPr>
        <p:spPr>
          <a:xfrm>
            <a:off x="6840000" y="2040840"/>
            <a:ext cx="2322720" cy="2639160"/>
          </a:xfrm>
          <a:prstGeom prst="rect">
            <a:avLst/>
          </a:prstGeom>
          <a:noFill/>
          <a:ln>
            <a:noFill/>
          </a:ln>
        </p:spPr>
        <p:txBody>
          <a:bodyPr lIns="90000" tIns="45000" rIns="90000" bIns="45000">
            <a:spAutoFit/>
          </a:bodyPr>
          <a:lstStyle/>
          <a:p>
            <a:pPr marL="216000" indent="-216000" algn="just">
              <a:lnSpc>
                <a:spcPct val="150000"/>
              </a:lnSpc>
              <a:buClr>
                <a:srgbClr val="000000"/>
              </a:buClr>
              <a:buFont typeface="StarSymbol"/>
              <a:buAutoNum type="arabicParenR"/>
            </a:pPr>
            <a:r>
              <a:rPr lang="en-IE" sz="2400" b="1" strike="noStrike" spc="-1">
                <a:latin typeface="Arial"/>
              </a:rPr>
              <a:t>GSE152558</a:t>
            </a:r>
            <a:endParaRPr lang="en-IE" sz="2400" b="0" strike="noStrike" spc="-1">
              <a:latin typeface="Arial"/>
            </a:endParaRPr>
          </a:p>
          <a:p>
            <a:pPr marL="216000" indent="-216000" algn="just">
              <a:lnSpc>
                <a:spcPct val="150000"/>
              </a:lnSpc>
              <a:buClr>
                <a:srgbClr val="000000"/>
              </a:buClr>
              <a:buFont typeface="StarSymbol"/>
              <a:buAutoNum type="arabicParenR"/>
            </a:pPr>
            <a:r>
              <a:rPr lang="en-IE" sz="2400" b="1" strike="noStrike" spc="-1">
                <a:latin typeface="Arial"/>
              </a:rPr>
              <a:t>GSE164471</a:t>
            </a:r>
            <a:endParaRPr lang="en-IE" sz="2400" b="0" strike="noStrike" spc="-1">
              <a:latin typeface="Arial"/>
            </a:endParaRPr>
          </a:p>
          <a:p>
            <a:pPr marL="216000" indent="-216000" algn="just">
              <a:lnSpc>
                <a:spcPct val="150000"/>
              </a:lnSpc>
              <a:buClr>
                <a:srgbClr val="000000"/>
              </a:buClr>
              <a:buFont typeface="StarSymbol"/>
              <a:buAutoNum type="arabicParenR"/>
            </a:pPr>
            <a:r>
              <a:rPr lang="en-IE" sz="2400" b="1" strike="noStrike" spc="-1">
                <a:latin typeface="Arial"/>
              </a:rPr>
              <a:t>GSE157585</a:t>
            </a:r>
            <a:endParaRPr lang="en-IE" sz="2400" b="0" strike="noStrike" spc="-1">
              <a:latin typeface="Arial"/>
            </a:endParaRPr>
          </a:p>
          <a:p>
            <a:pPr marL="216000" indent="-216000" algn="just">
              <a:lnSpc>
                <a:spcPct val="150000"/>
              </a:lnSpc>
              <a:buClr>
                <a:srgbClr val="000000"/>
              </a:buClr>
              <a:buFont typeface="StarSymbol"/>
              <a:buAutoNum type="arabicParenR"/>
            </a:pPr>
            <a:r>
              <a:rPr lang="en-IE" sz="2400" b="1" strike="noStrike" spc="-1">
                <a:latin typeface="Arial"/>
              </a:rPr>
              <a:t>GSE87105</a:t>
            </a:r>
            <a:endParaRPr lang="en-IE" sz="2400" b="0" strike="noStrike" spc="-1">
              <a:latin typeface="Arial"/>
            </a:endParaRPr>
          </a:p>
          <a:p>
            <a:pPr marL="216000" indent="-216000" algn="just">
              <a:lnSpc>
                <a:spcPct val="150000"/>
              </a:lnSpc>
              <a:buClr>
                <a:srgbClr val="000000"/>
              </a:buClr>
              <a:buFont typeface="StarSymbol"/>
              <a:buAutoNum type="arabicParenR"/>
            </a:pPr>
            <a:r>
              <a:rPr lang="en-IE" sz="2400" b="1" strike="noStrike" spc="-1">
                <a:latin typeface="Arial"/>
              </a:rPr>
              <a:t>GSE23527</a:t>
            </a:r>
            <a:endParaRPr lang="en-IE" sz="24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7" name="Table 1"/>
          <p:cNvGraphicFramePr/>
          <p:nvPr/>
        </p:nvGraphicFramePr>
        <p:xfrm>
          <a:off x="1781280" y="772920"/>
          <a:ext cx="9143640" cy="5852160"/>
        </p:xfrm>
        <a:graphic>
          <a:graphicData uri="http://schemas.openxmlformats.org/drawingml/2006/table">
            <a:tbl>
              <a:tblPr/>
              <a:tblGrid>
                <a:gridCol w="2285640">
                  <a:extLst>
                    <a:ext uri="{9D8B030D-6E8A-4147-A177-3AD203B41FA5}">
                      <a16:colId xmlns:a16="http://schemas.microsoft.com/office/drawing/2014/main" val="20000"/>
                    </a:ext>
                  </a:extLst>
                </a:gridCol>
                <a:gridCol w="2285640">
                  <a:extLst>
                    <a:ext uri="{9D8B030D-6E8A-4147-A177-3AD203B41FA5}">
                      <a16:colId xmlns:a16="http://schemas.microsoft.com/office/drawing/2014/main" val="20001"/>
                    </a:ext>
                  </a:extLst>
                </a:gridCol>
                <a:gridCol w="2285640">
                  <a:extLst>
                    <a:ext uri="{9D8B030D-6E8A-4147-A177-3AD203B41FA5}">
                      <a16:colId xmlns:a16="http://schemas.microsoft.com/office/drawing/2014/main" val="20002"/>
                    </a:ext>
                  </a:extLst>
                </a:gridCol>
                <a:gridCol w="2286720">
                  <a:extLst>
                    <a:ext uri="{9D8B030D-6E8A-4147-A177-3AD203B41FA5}">
                      <a16:colId xmlns:a16="http://schemas.microsoft.com/office/drawing/2014/main" val="20003"/>
                    </a:ext>
                  </a:extLst>
                </a:gridCol>
              </a:tblGrid>
              <a:tr h="346320">
                <a:tc>
                  <a:txBody>
                    <a:bodyPr/>
                    <a:lstStyle/>
                    <a:p>
                      <a:pPr algn="ctr">
                        <a:lnSpc>
                          <a:spcPct val="90000"/>
                        </a:lnSpc>
                        <a:spcAft>
                          <a:spcPts val="1417"/>
                        </a:spcAft>
                      </a:pPr>
                      <a:r>
                        <a:rPr lang="en-IE" sz="2000" b="1" strike="noStrike" spc="-1">
                          <a:solidFill>
                            <a:srgbClr val="4D1282"/>
                          </a:solidFill>
                          <a:latin typeface="Arial"/>
                          <a:ea typeface="DejaVu Sans"/>
                        </a:rPr>
                        <a:t>Experiment</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a:lstStyle/>
                    <a:p>
                      <a:pPr algn="ctr">
                        <a:lnSpc>
                          <a:spcPct val="90000"/>
                        </a:lnSpc>
                        <a:spcAft>
                          <a:spcPts val="1417"/>
                        </a:spcAft>
                      </a:pPr>
                      <a:r>
                        <a:rPr lang="en-IE" sz="2000" b="1" strike="noStrike" spc="-1">
                          <a:solidFill>
                            <a:srgbClr val="4D1282"/>
                          </a:solidFill>
                          <a:latin typeface="Arial"/>
                          <a:ea typeface="DejaVu Sans"/>
                        </a:rPr>
                        <a:t>Evaluation</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a:lstStyle/>
                    <a:p>
                      <a:pPr algn="ctr">
                        <a:lnSpc>
                          <a:spcPct val="90000"/>
                        </a:lnSpc>
                        <a:spcAft>
                          <a:spcPts val="1417"/>
                        </a:spcAft>
                      </a:pPr>
                      <a:r>
                        <a:rPr lang="en-IE" sz="2000" b="1" strike="noStrike" spc="-1">
                          <a:solidFill>
                            <a:srgbClr val="4D1282"/>
                          </a:solidFill>
                          <a:latin typeface="Arial"/>
                          <a:ea typeface="DejaVu Sans"/>
                        </a:rPr>
                        <a:t>Regulation</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a:lstStyle/>
                    <a:p>
                      <a:pPr algn="ctr">
                        <a:lnSpc>
                          <a:spcPct val="90000"/>
                        </a:lnSpc>
                        <a:spcAft>
                          <a:spcPts val="1417"/>
                        </a:spcAft>
                      </a:pPr>
                      <a:r>
                        <a:rPr lang="en-IE" sz="2000" b="1" strike="noStrike" spc="-1">
                          <a:solidFill>
                            <a:srgbClr val="4D1282"/>
                          </a:solidFill>
                          <a:latin typeface="Arial"/>
                          <a:ea typeface="DejaVu Sans"/>
                        </a:rPr>
                        <a:t>Genes</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extLst>
                  <a:ext uri="{0D108BD9-81ED-4DB2-BD59-A6C34878D82A}">
                    <a16:rowId xmlns:a16="http://schemas.microsoft.com/office/drawing/2014/main" val="10000"/>
                  </a:ext>
                </a:extLst>
              </a:tr>
              <a:tr h="346320">
                <a:tc>
                  <a:txBody>
                    <a:bodyPr/>
                    <a:lstStyle/>
                    <a:p>
                      <a:pPr algn="ctr">
                        <a:lnSpc>
                          <a:spcPct val="100000"/>
                        </a:lnSpc>
                      </a:pPr>
                      <a:r>
                        <a:rPr lang="en-IE" sz="1800" b="0" strike="noStrike" spc="-1">
                          <a:latin typeface="Arial"/>
                        </a:rPr>
                        <a:t>GSE152558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1"/>
                  </a:ext>
                </a:extLst>
              </a:tr>
              <a:tr h="346320">
                <a:tc>
                  <a:txBody>
                    <a:bodyPr/>
                    <a:lstStyle/>
                    <a:p>
                      <a:pPr algn="ctr">
                        <a:lnSpc>
                          <a:spcPct val="100000"/>
                        </a:lnSpc>
                      </a:pPr>
                      <a:r>
                        <a:rPr lang="en-IE" sz="1800" b="0" strike="noStrike" spc="-1">
                          <a:latin typeface="Arial"/>
                        </a:rPr>
                        <a:t>GSE152558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346320">
                <a:tc>
                  <a:txBody>
                    <a:bodyPr/>
                    <a:lstStyle/>
                    <a:p>
                      <a:pPr algn="ctr">
                        <a:lnSpc>
                          <a:spcPct val="100000"/>
                        </a:lnSpc>
                      </a:pPr>
                      <a:r>
                        <a:rPr lang="en-IE" sz="1800" b="0" strike="noStrike" spc="-1">
                          <a:latin typeface="Arial"/>
                        </a:rPr>
                        <a:t>GSE157585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3"/>
                  </a:ext>
                </a:extLst>
              </a:tr>
              <a:tr h="346320">
                <a:tc>
                  <a:txBody>
                    <a:bodyPr/>
                    <a:lstStyle/>
                    <a:p>
                      <a:pPr algn="ctr">
                        <a:lnSpc>
                          <a:spcPct val="100000"/>
                        </a:lnSpc>
                      </a:pPr>
                      <a:r>
                        <a:rPr lang="en-IE" sz="1800" b="0" strike="noStrike" spc="-1">
                          <a:latin typeface="Arial"/>
                        </a:rPr>
                        <a:t>GSE157585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73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5"/>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YM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6"/>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7"/>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8"/>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YM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9"/>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11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0"/>
                  </a:ext>
                </a:extLst>
              </a:tr>
              <a:tr h="346320">
                <a:tc>
                  <a:txBody>
                    <a:bodyPr/>
                    <a:lstStyle/>
                    <a:p>
                      <a:pPr algn="ctr">
                        <a:lnSpc>
                          <a:spcPct val="100000"/>
                        </a:lnSpc>
                      </a:pPr>
                      <a:r>
                        <a:rPr lang="en-IE" sz="1800" b="0" strike="noStrike" spc="-1">
                          <a:latin typeface="Arial"/>
                        </a:rPr>
                        <a:t>GSE23527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11"/>
                  </a:ext>
                </a:extLst>
              </a:tr>
              <a:tr h="346320">
                <a:tc>
                  <a:txBody>
                    <a:bodyPr/>
                    <a:lstStyle/>
                    <a:p>
                      <a:pPr algn="ctr">
                        <a:lnSpc>
                          <a:spcPct val="100000"/>
                        </a:lnSpc>
                      </a:pPr>
                      <a:r>
                        <a:rPr lang="en-IE" sz="1800" b="0" strike="noStrike" spc="-1">
                          <a:latin typeface="Arial"/>
                        </a:rPr>
                        <a:t>GSE23527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2"/>
                  </a:ext>
                </a:extLst>
              </a:tr>
              <a:tr h="346320">
                <a:tc>
                  <a:txBody>
                    <a:bodyPr/>
                    <a:lstStyle/>
                    <a:p>
                      <a:pPr algn="ctr">
                        <a:lnSpc>
                          <a:spcPct val="100000"/>
                        </a:lnSpc>
                      </a:pPr>
                      <a:r>
                        <a:rPr lang="en-IE" sz="1800" b="0" strike="noStrike" spc="-1">
                          <a:latin typeface="Arial"/>
                        </a:rPr>
                        <a:t>GSE875105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OY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88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13"/>
                  </a:ext>
                </a:extLst>
              </a:tr>
              <a:tr h="346320">
                <a:tc>
                  <a:txBody>
                    <a:bodyPr/>
                    <a:lstStyle/>
                    <a:p>
                      <a:pPr algn="ctr">
                        <a:lnSpc>
                          <a:spcPct val="100000"/>
                        </a:lnSpc>
                      </a:pPr>
                      <a:r>
                        <a:rPr lang="en-IE" sz="1800" b="0" strike="noStrike" spc="-1">
                          <a:latin typeface="Arial"/>
                        </a:rPr>
                        <a:t>GSE875105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4"/>
                  </a:ext>
                </a:extLst>
              </a:tr>
              <a:tr h="346320">
                <a:tc>
                  <a:txBody>
                    <a:bodyPr/>
                    <a:lstStyle/>
                    <a:p>
                      <a:pPr algn="ctr">
                        <a:lnSpc>
                          <a:spcPct val="100000"/>
                        </a:lnSpc>
                      </a:pPr>
                      <a:r>
                        <a:rPr lang="en-IE" sz="1800" b="0" strike="noStrike" spc="-1">
                          <a:latin typeface="Arial"/>
                        </a:rPr>
                        <a:t>GSE875105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OY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15"/>
                  </a:ext>
                </a:extLst>
              </a:tr>
            </a:tbl>
          </a:graphicData>
        </a:graphic>
      </p:graphicFrame>
      <p:sp>
        <p:nvSpPr>
          <p:cNvPr id="668" name="CustomShape 2"/>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 name="Picture 4"/>
          <p:cNvPicPr/>
          <p:nvPr/>
        </p:nvPicPr>
        <p:blipFill>
          <a:blip r:embed="rId2"/>
          <a:srcRect b="3638"/>
          <a:stretch/>
        </p:blipFill>
        <p:spPr>
          <a:xfrm>
            <a:off x="4984200" y="1080000"/>
            <a:ext cx="5995800" cy="5777640"/>
          </a:xfrm>
          <a:prstGeom prst="rect">
            <a:avLst/>
          </a:prstGeom>
          <a:ln>
            <a:noFill/>
          </a:ln>
        </p:spPr>
      </p:pic>
      <p:sp>
        <p:nvSpPr>
          <p:cNvPr id="670" name="TextShape 1"/>
          <p:cNvSpPr txBox="1"/>
          <p:nvPr/>
        </p:nvSpPr>
        <p:spPr>
          <a:xfrm>
            <a:off x="838080" y="365040"/>
            <a:ext cx="10513440" cy="1323360"/>
          </a:xfrm>
          <a:prstGeom prst="rect">
            <a:avLst/>
          </a:prstGeom>
          <a:noFill/>
          <a:ln>
            <a:noFill/>
          </a:ln>
        </p:spPr>
        <p:txBody>
          <a:bodyPr lIns="0" tIns="0" rIns="0" bIns="0" anchor="ctr">
            <a:normAutofit/>
          </a:bodyPr>
          <a:lstStyle/>
          <a:p>
            <a:pPr>
              <a:lnSpc>
                <a:spcPct val="90000"/>
              </a:lnSpc>
            </a:pPr>
            <a:r>
              <a:rPr lang="en-US" sz="4000" b="0" strike="noStrike" spc="-1">
                <a:solidFill>
                  <a:srgbClr val="000000"/>
                </a:solidFill>
                <a:latin typeface="Arial"/>
                <a:ea typeface="DejaVu Sans"/>
              </a:rPr>
              <a:t>Old vs Young (up or down)</a:t>
            </a:r>
            <a:endParaRPr lang="en-IE" sz="4000" b="0" strike="noStrike" spc="-1">
              <a:latin typeface="Arial"/>
            </a:endParaRPr>
          </a:p>
        </p:txBody>
      </p:sp>
      <p:sp>
        <p:nvSpPr>
          <p:cNvPr id="671" name="TextShape 2"/>
          <p:cNvSpPr txBox="1"/>
          <p:nvPr/>
        </p:nvSpPr>
        <p:spPr>
          <a:xfrm>
            <a:off x="1170720" y="3420000"/>
            <a:ext cx="5129280" cy="954360"/>
          </a:xfrm>
          <a:prstGeom prst="rect">
            <a:avLst/>
          </a:prstGeom>
          <a:noFill/>
          <a:ln>
            <a:noFill/>
          </a:ln>
        </p:spPr>
        <p:txBody>
          <a:bodyPr lIns="0" tIns="0" rIns="0" bIns="0">
            <a:noAutofit/>
          </a:bodyPr>
          <a:lstStyle/>
          <a:p>
            <a:pPr marL="571680" indent="-571680">
              <a:lnSpc>
                <a:spcPct val="90000"/>
              </a:lnSpc>
              <a:spcBef>
                <a:spcPts val="1001"/>
              </a:spcBef>
              <a:buClr>
                <a:srgbClr val="000000"/>
              </a:buClr>
              <a:buFont typeface="Arial"/>
              <a:buChar char="•"/>
            </a:pPr>
            <a:r>
              <a:rPr lang="en-US" sz="2800" b="0" strike="noStrike" spc="-1">
                <a:solidFill>
                  <a:srgbClr val="000000"/>
                </a:solidFill>
                <a:latin typeface="Arial"/>
                <a:ea typeface="DejaVu Sans"/>
              </a:rPr>
              <a:t>MYH8</a:t>
            </a:r>
            <a:endParaRPr lang="en-IE" sz="2800" b="0" strike="noStrike" spc="-1">
              <a:latin typeface="Arial"/>
            </a:endParaRPr>
          </a:p>
          <a:p>
            <a:pPr marL="571680" indent="-571680">
              <a:lnSpc>
                <a:spcPct val="90000"/>
              </a:lnSpc>
              <a:spcBef>
                <a:spcPts val="1001"/>
              </a:spcBef>
              <a:buClr>
                <a:srgbClr val="000000"/>
              </a:buClr>
              <a:buFont typeface="Arial"/>
              <a:buChar char="•"/>
            </a:pPr>
            <a:r>
              <a:rPr lang="en-US" sz="2800" b="0" strike="noStrike" spc="-1">
                <a:solidFill>
                  <a:srgbClr val="000000"/>
                </a:solidFill>
                <a:latin typeface="Arial"/>
                <a:ea typeface="DejaVu Sans"/>
              </a:rPr>
              <a:t>HCN1</a:t>
            </a:r>
            <a:endParaRPr lang="en-IE" sz="2800" b="0" strike="noStrike" spc="-1">
              <a:latin typeface="Arial"/>
            </a:endParaRPr>
          </a:p>
        </p:txBody>
      </p:sp>
      <p:sp>
        <p:nvSpPr>
          <p:cNvPr id="672" name="CustomShape 3"/>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38080" y="365040"/>
            <a:ext cx="10513440" cy="1323360"/>
          </a:xfrm>
          <a:prstGeom prst="rect">
            <a:avLst/>
          </a:prstGeom>
          <a:noFill/>
          <a:ln>
            <a:noFill/>
          </a:ln>
        </p:spPr>
        <p:txBody>
          <a:bodyPr lIns="0" tIns="0" rIns="0" bIns="0" anchor="ctr">
            <a:normAutofit/>
          </a:bodyPr>
          <a:lstStyle/>
          <a:p>
            <a:pPr>
              <a:lnSpc>
                <a:spcPct val="90000"/>
              </a:lnSpc>
            </a:pPr>
            <a:r>
              <a:rPr lang="en-US" sz="4000" b="0" strike="noStrike" spc="-1">
                <a:solidFill>
                  <a:srgbClr val="000000"/>
                </a:solidFill>
                <a:latin typeface="Arial"/>
                <a:ea typeface="DejaVu Sans"/>
              </a:rPr>
              <a:t>Old vs Young (up or down)</a:t>
            </a:r>
            <a:endParaRPr lang="en-IE" sz="4000" b="0" strike="noStrike" spc="-1">
              <a:latin typeface="Arial"/>
            </a:endParaRPr>
          </a:p>
        </p:txBody>
      </p:sp>
      <p:sp>
        <p:nvSpPr>
          <p:cNvPr id="674" name="CustomShape 2"/>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675" name="Picture 674"/>
          <p:cNvPicPr/>
          <p:nvPr/>
        </p:nvPicPr>
        <p:blipFill>
          <a:blip r:embed="rId2"/>
          <a:stretch/>
        </p:blipFill>
        <p:spPr>
          <a:xfrm>
            <a:off x="3060000" y="2155680"/>
            <a:ext cx="2480400" cy="2524320"/>
          </a:xfrm>
          <a:prstGeom prst="rect">
            <a:avLst/>
          </a:prstGeom>
          <a:ln>
            <a:noFill/>
          </a:ln>
        </p:spPr>
      </p:pic>
      <p:pic>
        <p:nvPicPr>
          <p:cNvPr id="676" name="Picture 675"/>
          <p:cNvPicPr/>
          <p:nvPr/>
        </p:nvPicPr>
        <p:blipFill>
          <a:blip r:embed="rId3"/>
          <a:stretch/>
        </p:blipFill>
        <p:spPr>
          <a:xfrm>
            <a:off x="7380000" y="1620000"/>
            <a:ext cx="3600000" cy="360000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7" name="Picture 676"/>
          <p:cNvPicPr/>
          <p:nvPr/>
        </p:nvPicPr>
        <p:blipFill>
          <a:blip r:embed="rId2"/>
          <a:stretch/>
        </p:blipFill>
        <p:spPr>
          <a:xfrm>
            <a:off x="1371240" y="2061720"/>
            <a:ext cx="1903680" cy="1903680"/>
          </a:xfrm>
          <a:prstGeom prst="rect">
            <a:avLst/>
          </a:prstGeom>
          <a:ln>
            <a:noFill/>
          </a:ln>
        </p:spPr>
      </p:pic>
      <p:sp>
        <p:nvSpPr>
          <p:cNvPr id="678" name="CustomShape 1"/>
          <p:cNvSpPr/>
          <p:nvPr/>
        </p:nvSpPr>
        <p:spPr>
          <a:xfrm>
            <a:off x="5041440" y="1004400"/>
            <a:ext cx="1618920" cy="614520"/>
          </a:xfrm>
          <a:prstGeom prst="rect">
            <a:avLst/>
          </a:prstGeom>
          <a:noFill/>
          <a:ln>
            <a:noFill/>
          </a:ln>
        </p:spPr>
        <p:style>
          <a:lnRef idx="0">
            <a:scrgbClr r="0" g="0" b="0"/>
          </a:lnRef>
          <a:fillRef idx="0">
            <a:scrgbClr r="0" g="0" b="0"/>
          </a:fillRef>
          <a:effectRef idx="0">
            <a:scrgbClr r="0" g="0" b="0"/>
          </a:effectRef>
          <a:fontRef idx="minor"/>
        </p:style>
      </p:sp>
      <p:pic>
        <p:nvPicPr>
          <p:cNvPr id="679" name="Picture 678"/>
          <p:cNvPicPr/>
          <p:nvPr/>
        </p:nvPicPr>
        <p:blipFill>
          <a:blip r:embed="rId3"/>
          <a:stretch/>
        </p:blipFill>
        <p:spPr>
          <a:xfrm>
            <a:off x="9000000" y="2196000"/>
            <a:ext cx="2158920" cy="2158920"/>
          </a:xfrm>
          <a:prstGeom prst="rect">
            <a:avLst/>
          </a:prstGeom>
          <a:ln>
            <a:noFill/>
          </a:ln>
        </p:spPr>
      </p:pic>
      <p:sp>
        <p:nvSpPr>
          <p:cNvPr id="680" name="CustomShape 2"/>
          <p:cNvSpPr/>
          <p:nvPr/>
        </p:nvSpPr>
        <p:spPr>
          <a:xfrm>
            <a:off x="3636000" y="2664000"/>
            <a:ext cx="538920" cy="538920"/>
          </a:xfrm>
          <a:custGeom>
            <a:avLst/>
            <a:gdLst/>
            <a:ahLst/>
            <a:cxn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681" name="CustomShape 3"/>
          <p:cNvSpPr/>
          <p:nvPr/>
        </p:nvSpPr>
        <p:spPr>
          <a:xfrm>
            <a:off x="7201440" y="2664000"/>
            <a:ext cx="538920" cy="538920"/>
          </a:xfrm>
          <a:custGeom>
            <a:avLst/>
            <a:gdLst/>
            <a:ahLst/>
            <a:cxn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682" name="CustomShape 4"/>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683" name="Picture 682"/>
          <p:cNvPicPr/>
          <p:nvPr/>
        </p:nvPicPr>
        <p:blipFill>
          <a:blip r:embed="rId4"/>
          <a:stretch/>
        </p:blipFill>
        <p:spPr>
          <a:xfrm>
            <a:off x="4860000" y="1080000"/>
            <a:ext cx="1945440" cy="1980000"/>
          </a:xfrm>
          <a:prstGeom prst="rect">
            <a:avLst/>
          </a:prstGeom>
          <a:ln>
            <a:noFill/>
          </a:ln>
        </p:spPr>
      </p:pic>
      <p:pic>
        <p:nvPicPr>
          <p:cNvPr id="684" name="Picture 683"/>
          <p:cNvPicPr/>
          <p:nvPr/>
        </p:nvPicPr>
        <p:blipFill>
          <a:blip r:embed="rId5"/>
          <a:stretch/>
        </p:blipFill>
        <p:spPr>
          <a:xfrm>
            <a:off x="5401440" y="2844000"/>
            <a:ext cx="2520000" cy="2520000"/>
          </a:xfrm>
          <a:prstGeom prst="rect">
            <a:avLst/>
          </a:prstGeom>
          <a:ln>
            <a:noFill/>
          </a:ln>
        </p:spPr>
      </p:pic>
      <p:grpSp>
        <p:nvGrpSpPr>
          <p:cNvPr id="685" name="Group 5"/>
          <p:cNvGrpSpPr/>
          <p:nvPr/>
        </p:nvGrpSpPr>
        <p:grpSpPr>
          <a:xfrm>
            <a:off x="1260000" y="720000"/>
            <a:ext cx="1021680" cy="1476360"/>
            <a:chOff x="1260000" y="720000"/>
            <a:chExt cx="1021680" cy="1476360"/>
          </a:xfrm>
        </p:grpSpPr>
        <p:pic>
          <p:nvPicPr>
            <p:cNvPr id="686" name="Picture 685"/>
            <p:cNvPicPr/>
            <p:nvPr/>
          </p:nvPicPr>
          <p:blipFill>
            <a:blip r:embed="rId6"/>
            <a:stretch/>
          </p:blipFill>
          <p:spPr>
            <a:xfrm>
              <a:off x="1260000" y="1228320"/>
              <a:ext cx="521280" cy="451440"/>
            </a:xfrm>
            <a:prstGeom prst="rect">
              <a:avLst/>
            </a:prstGeom>
            <a:ln>
              <a:noFill/>
            </a:ln>
          </p:spPr>
        </p:pic>
        <p:pic>
          <p:nvPicPr>
            <p:cNvPr id="687" name="Picture 686"/>
            <p:cNvPicPr/>
            <p:nvPr/>
          </p:nvPicPr>
          <p:blipFill>
            <a:blip r:embed="rId7"/>
            <a:stretch/>
          </p:blipFill>
          <p:spPr>
            <a:xfrm>
              <a:off x="1781280" y="1197000"/>
              <a:ext cx="441360" cy="468000"/>
            </a:xfrm>
            <a:prstGeom prst="rect">
              <a:avLst/>
            </a:prstGeom>
            <a:ln>
              <a:noFill/>
            </a:ln>
          </p:spPr>
        </p:pic>
        <p:pic>
          <p:nvPicPr>
            <p:cNvPr id="688" name="Picture 687"/>
            <p:cNvPicPr/>
            <p:nvPr/>
          </p:nvPicPr>
          <p:blipFill>
            <a:blip r:embed="rId8"/>
            <a:stretch/>
          </p:blipFill>
          <p:spPr>
            <a:xfrm>
              <a:off x="1336680" y="720000"/>
              <a:ext cx="354240" cy="413280"/>
            </a:xfrm>
            <a:prstGeom prst="rect">
              <a:avLst/>
            </a:prstGeom>
            <a:ln>
              <a:noFill/>
            </a:ln>
          </p:spPr>
        </p:pic>
        <p:pic>
          <p:nvPicPr>
            <p:cNvPr id="689" name="Picture 688"/>
            <p:cNvPicPr/>
            <p:nvPr/>
          </p:nvPicPr>
          <p:blipFill>
            <a:blip r:embed="rId6"/>
            <a:stretch/>
          </p:blipFill>
          <p:spPr>
            <a:xfrm>
              <a:off x="1760400" y="720000"/>
              <a:ext cx="521280" cy="451440"/>
            </a:xfrm>
            <a:prstGeom prst="rect">
              <a:avLst/>
            </a:prstGeom>
            <a:ln>
              <a:noFill/>
            </a:ln>
          </p:spPr>
        </p:pic>
        <p:pic>
          <p:nvPicPr>
            <p:cNvPr id="690" name="Picture 689"/>
            <p:cNvPicPr/>
            <p:nvPr/>
          </p:nvPicPr>
          <p:blipFill>
            <a:blip r:embed="rId9"/>
            <a:stretch/>
          </p:blipFill>
          <p:spPr>
            <a:xfrm>
              <a:off x="1615680" y="866160"/>
              <a:ext cx="311760" cy="267120"/>
            </a:xfrm>
            <a:prstGeom prst="rect">
              <a:avLst/>
            </a:prstGeom>
            <a:ln>
              <a:noFill/>
            </a:ln>
          </p:spPr>
        </p:pic>
        <p:pic>
          <p:nvPicPr>
            <p:cNvPr id="691" name="Picture 690"/>
            <p:cNvPicPr/>
            <p:nvPr/>
          </p:nvPicPr>
          <p:blipFill>
            <a:blip r:embed="rId7"/>
            <a:stretch/>
          </p:blipFill>
          <p:spPr>
            <a:xfrm>
              <a:off x="1809360" y="1728720"/>
              <a:ext cx="441360" cy="467640"/>
            </a:xfrm>
            <a:prstGeom prst="rect">
              <a:avLst/>
            </a:prstGeom>
            <a:ln>
              <a:noFill/>
            </a:ln>
          </p:spPr>
        </p:pic>
        <p:pic>
          <p:nvPicPr>
            <p:cNvPr id="692" name="Picture 691"/>
            <p:cNvPicPr/>
            <p:nvPr/>
          </p:nvPicPr>
          <p:blipFill>
            <a:blip r:embed="rId8"/>
            <a:stretch/>
          </p:blipFill>
          <p:spPr>
            <a:xfrm>
              <a:off x="1336680" y="1724040"/>
              <a:ext cx="354240" cy="413280"/>
            </a:xfrm>
            <a:prstGeom prst="rect">
              <a:avLst/>
            </a:prstGeom>
            <a:ln>
              <a:noFill/>
            </a:ln>
          </p:spPr>
        </p:pic>
        <p:pic>
          <p:nvPicPr>
            <p:cNvPr id="693" name="Picture 692"/>
            <p:cNvPicPr/>
            <p:nvPr/>
          </p:nvPicPr>
          <p:blipFill>
            <a:blip r:embed="rId9"/>
            <a:stretch/>
          </p:blipFill>
          <p:spPr>
            <a:xfrm>
              <a:off x="1615680" y="1397520"/>
              <a:ext cx="311760" cy="267480"/>
            </a:xfrm>
            <a:prstGeom prst="rect">
              <a:avLst/>
            </a:prstGeom>
            <a:ln>
              <a:noFill/>
            </a:ln>
          </p:spPr>
        </p:pic>
        <p:pic>
          <p:nvPicPr>
            <p:cNvPr id="694" name="Picture 693"/>
            <p:cNvPicPr/>
            <p:nvPr/>
          </p:nvPicPr>
          <p:blipFill>
            <a:blip r:embed="rId9"/>
            <a:stretch/>
          </p:blipFill>
          <p:spPr>
            <a:xfrm>
              <a:off x="1615680" y="1905840"/>
              <a:ext cx="311760" cy="267120"/>
            </a:xfrm>
            <a:prstGeom prst="rect">
              <a:avLst/>
            </a:prstGeom>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696" name="Picture 695"/>
          <p:cNvPicPr/>
          <p:nvPr/>
        </p:nvPicPr>
        <p:blipFill>
          <a:blip r:embed="rId2"/>
          <a:stretch/>
        </p:blipFill>
        <p:spPr>
          <a:xfrm>
            <a:off x="1080000" y="175680"/>
            <a:ext cx="2480400" cy="2524320"/>
          </a:xfrm>
          <a:prstGeom prst="rect">
            <a:avLst/>
          </a:prstGeom>
          <a:ln>
            <a:noFill/>
          </a:ln>
        </p:spPr>
      </p:pic>
      <p:pic>
        <p:nvPicPr>
          <p:cNvPr id="697" name="Picture 696"/>
          <p:cNvPicPr/>
          <p:nvPr/>
        </p:nvPicPr>
        <p:blipFill>
          <a:blip r:embed="rId3"/>
          <a:srcRect l="18345" t="5120" r="20490" b="5251"/>
          <a:stretch/>
        </p:blipFill>
        <p:spPr>
          <a:xfrm>
            <a:off x="4860000" y="293040"/>
            <a:ext cx="6660000" cy="58269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additive="repl">
                                        <p:cTn id="7" dur="2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Picture 478"/>
          <p:cNvPicPr/>
          <p:nvPr/>
        </p:nvPicPr>
        <p:blipFill>
          <a:blip r:embed="rId3"/>
          <a:stretch/>
        </p:blipFill>
        <p:spPr>
          <a:xfrm>
            <a:off x="9653760" y="3060000"/>
            <a:ext cx="2226240" cy="2359080"/>
          </a:xfrm>
          <a:prstGeom prst="rect">
            <a:avLst/>
          </a:prstGeom>
          <a:ln>
            <a:noFill/>
          </a:ln>
        </p:spPr>
      </p:pic>
      <p:pic>
        <p:nvPicPr>
          <p:cNvPr id="480" name="Picture 479"/>
          <p:cNvPicPr/>
          <p:nvPr/>
        </p:nvPicPr>
        <p:blipFill>
          <a:blip r:embed="rId4"/>
          <a:stretch/>
        </p:blipFill>
        <p:spPr>
          <a:xfrm>
            <a:off x="4140000" y="1080000"/>
            <a:ext cx="2032200" cy="2233080"/>
          </a:xfrm>
          <a:prstGeom prst="rect">
            <a:avLst/>
          </a:prstGeom>
          <a:ln>
            <a:noFill/>
          </a:ln>
        </p:spPr>
      </p:pic>
      <p:pic>
        <p:nvPicPr>
          <p:cNvPr id="481" name="Picture 480"/>
          <p:cNvPicPr/>
          <p:nvPr/>
        </p:nvPicPr>
        <p:blipFill>
          <a:blip r:embed="rId5"/>
          <a:stretch/>
        </p:blipFill>
        <p:spPr>
          <a:xfrm>
            <a:off x="6660000" y="1317960"/>
            <a:ext cx="2841120" cy="2462040"/>
          </a:xfrm>
          <a:prstGeom prst="rect">
            <a:avLst/>
          </a:prstGeom>
          <a:ln>
            <a:noFill/>
          </a:ln>
        </p:spPr>
      </p:pic>
      <p:pic>
        <p:nvPicPr>
          <p:cNvPr id="482" name="Picture 481"/>
          <p:cNvPicPr/>
          <p:nvPr/>
        </p:nvPicPr>
        <p:blipFill>
          <a:blip r:embed="rId6"/>
          <a:stretch/>
        </p:blipFill>
        <p:spPr>
          <a:xfrm>
            <a:off x="2149560" y="2262960"/>
            <a:ext cx="1450440" cy="1697040"/>
          </a:xfrm>
          <a:prstGeom prst="rect">
            <a:avLst/>
          </a:prstGeom>
          <a:ln>
            <a:noFill/>
          </a:ln>
        </p:spPr>
      </p:pic>
      <p:pic>
        <p:nvPicPr>
          <p:cNvPr id="483" name="Picture 482"/>
          <p:cNvPicPr/>
          <p:nvPr/>
        </p:nvPicPr>
        <p:blipFill>
          <a:blip r:embed="rId7"/>
          <a:stretch/>
        </p:blipFill>
        <p:spPr>
          <a:xfrm>
            <a:off x="540000" y="3780000"/>
            <a:ext cx="1011240" cy="13528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Tm="4000"/>
    </mc:Choice>
    <mc:Fallback xmlns:p15="http://schemas.microsoft.com/office/powerpoint/2012/main" xmlns="">
      <p:transition spd="slow" advTm="4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8" name="Picture 697"/>
          <p:cNvPicPr/>
          <p:nvPr/>
        </p:nvPicPr>
        <p:blipFill>
          <a:blip r:embed="rId2"/>
          <a:stretch/>
        </p:blipFill>
        <p:spPr>
          <a:xfrm>
            <a:off x="5010480" y="1620000"/>
            <a:ext cx="1109520" cy="1109520"/>
          </a:xfrm>
          <a:prstGeom prst="rect">
            <a:avLst/>
          </a:prstGeom>
          <a:ln>
            <a:noFill/>
          </a:ln>
        </p:spPr>
      </p:pic>
      <p:sp>
        <p:nvSpPr>
          <p:cNvPr id="699"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00" name="Picture 699"/>
          <p:cNvPicPr/>
          <p:nvPr/>
        </p:nvPicPr>
        <p:blipFill>
          <a:blip r:embed="rId3"/>
          <a:srcRect l="11793" t="23515" r="11767" b="17684"/>
          <a:stretch/>
        </p:blipFill>
        <p:spPr>
          <a:xfrm>
            <a:off x="900000" y="360000"/>
            <a:ext cx="2339640" cy="1799640"/>
          </a:xfrm>
          <a:prstGeom prst="rect">
            <a:avLst/>
          </a:prstGeom>
          <a:ln>
            <a:noFill/>
          </a:ln>
        </p:spPr>
      </p:pic>
      <p:pic>
        <p:nvPicPr>
          <p:cNvPr id="701" name="Picture 700"/>
          <p:cNvPicPr/>
          <p:nvPr/>
        </p:nvPicPr>
        <p:blipFill>
          <a:blip r:embed="rId4"/>
          <a:stretch/>
        </p:blipFill>
        <p:spPr>
          <a:xfrm>
            <a:off x="4083480" y="2611080"/>
            <a:ext cx="1708920" cy="1708920"/>
          </a:xfrm>
          <a:prstGeom prst="rect">
            <a:avLst/>
          </a:prstGeom>
          <a:ln>
            <a:noFill/>
          </a:ln>
        </p:spPr>
      </p:pic>
      <p:pic>
        <p:nvPicPr>
          <p:cNvPr id="702" name="Picture 701"/>
          <p:cNvPicPr/>
          <p:nvPr/>
        </p:nvPicPr>
        <p:blipFill>
          <a:blip r:embed="rId5"/>
          <a:stretch/>
        </p:blipFill>
        <p:spPr>
          <a:xfrm>
            <a:off x="4263480" y="4140000"/>
            <a:ext cx="776520" cy="776520"/>
          </a:xfrm>
          <a:prstGeom prst="rect">
            <a:avLst/>
          </a:prstGeom>
          <a:ln>
            <a:noFill/>
          </a:ln>
        </p:spPr>
      </p:pic>
      <p:pic>
        <p:nvPicPr>
          <p:cNvPr id="703" name="Picture 702"/>
          <p:cNvPicPr/>
          <p:nvPr/>
        </p:nvPicPr>
        <p:blipFill>
          <a:blip r:embed="rId6"/>
          <a:stretch/>
        </p:blipFill>
        <p:spPr>
          <a:xfrm>
            <a:off x="1620000" y="2880000"/>
            <a:ext cx="1620000" cy="1620000"/>
          </a:xfrm>
          <a:prstGeom prst="rect">
            <a:avLst/>
          </a:prstGeom>
          <a:ln>
            <a:noFill/>
          </a:ln>
        </p:spPr>
      </p:pic>
      <p:sp>
        <p:nvSpPr>
          <p:cNvPr id="704" name="TextShape 2"/>
          <p:cNvSpPr txBox="1"/>
          <p:nvPr/>
        </p:nvSpPr>
        <p:spPr>
          <a:xfrm>
            <a:off x="1533240" y="5400000"/>
            <a:ext cx="1706760" cy="883080"/>
          </a:xfrm>
          <a:prstGeom prst="rect">
            <a:avLst/>
          </a:prstGeom>
          <a:noFill/>
          <a:ln>
            <a:noFill/>
          </a:ln>
        </p:spPr>
        <p:txBody>
          <a:bodyPr lIns="90000" tIns="45000" rIns="90000" bIns="45000">
            <a:spAutoFit/>
          </a:bodyPr>
          <a:lstStyle/>
          <a:p>
            <a:r>
              <a:rPr lang="en-US" sz="2800" b="0" strike="noStrike" spc="-1">
                <a:solidFill>
                  <a:srgbClr val="000000"/>
                </a:solidFill>
                <a:latin typeface="Arial"/>
                <a:ea typeface="DejaVu Sans"/>
              </a:rPr>
              <a:t>20 genes</a:t>
            </a:r>
            <a:endParaRPr lang="en-IE" sz="2800" b="0" strike="noStrike" spc="-1">
              <a:latin typeface="Arial"/>
            </a:endParaRPr>
          </a:p>
        </p:txBody>
      </p:sp>
      <p:sp>
        <p:nvSpPr>
          <p:cNvPr id="705" name="TextShape 3"/>
          <p:cNvSpPr txBox="1"/>
          <p:nvPr/>
        </p:nvSpPr>
        <p:spPr>
          <a:xfrm>
            <a:off x="4140000" y="5400000"/>
            <a:ext cx="2160000" cy="959400"/>
          </a:xfrm>
          <a:prstGeom prst="rect">
            <a:avLst/>
          </a:prstGeom>
          <a:noFill/>
          <a:ln>
            <a:noFill/>
          </a:ln>
        </p:spPr>
        <p:txBody>
          <a:bodyPr lIns="90000" tIns="45000" rIns="90000" bIns="45000">
            <a:spAutoFit/>
          </a:bodyPr>
          <a:lstStyle/>
          <a:p>
            <a:r>
              <a:rPr lang="en-US" sz="2800" b="0" strike="noStrike" spc="-1">
                <a:solidFill>
                  <a:srgbClr val="000000"/>
                </a:solidFill>
                <a:latin typeface="Arial"/>
                <a:ea typeface="DejaVu Sans"/>
              </a:rPr>
              <a:t>446 genes</a:t>
            </a:r>
            <a:endParaRPr lang="en-IE" sz="2800" b="0" strike="noStrike" spc="-1">
              <a:latin typeface="Arial"/>
            </a:endParaRPr>
          </a:p>
          <a:p>
            <a:r>
              <a:rPr lang="en-US" sz="2800" b="0" strike="noStrike" spc="-1">
                <a:solidFill>
                  <a:srgbClr val="000000"/>
                </a:solidFill>
                <a:latin typeface="Arial"/>
                <a:ea typeface="DejaVu Sans"/>
              </a:rPr>
              <a:t>1.2k edges</a:t>
            </a:r>
            <a:endParaRPr lang="en-IE" sz="2800" b="0" strike="noStrike" spc="-1">
              <a:latin typeface="Arial"/>
            </a:endParaRPr>
          </a:p>
        </p:txBody>
      </p:sp>
      <p:sp>
        <p:nvSpPr>
          <p:cNvPr id="706" name="TextShape 4"/>
          <p:cNvSpPr txBox="1"/>
          <p:nvPr/>
        </p:nvSpPr>
        <p:spPr>
          <a:xfrm>
            <a:off x="9540000" y="5200560"/>
            <a:ext cx="2160000" cy="1279440"/>
          </a:xfrm>
          <a:prstGeom prst="rect">
            <a:avLst/>
          </a:prstGeom>
          <a:noFill/>
          <a:ln>
            <a:noFill/>
          </a:ln>
        </p:spPr>
        <p:txBody>
          <a:bodyPr lIns="90000" tIns="45000" rIns="90000" bIns="45000">
            <a:spAutoFit/>
          </a:bodyPr>
          <a:lstStyle/>
          <a:p>
            <a:r>
              <a:rPr lang="en-US" sz="2800" b="0" strike="noStrike" spc="-1">
                <a:solidFill>
                  <a:srgbClr val="000000"/>
                </a:solidFill>
                <a:latin typeface="Arial"/>
                <a:ea typeface="DejaVu Sans"/>
              </a:rPr>
              <a:t>5 miRNAs</a:t>
            </a:r>
            <a:endParaRPr lang="en-IE" sz="2800" b="0" strike="noStrike" spc="-1">
              <a:latin typeface="Arial"/>
            </a:endParaRPr>
          </a:p>
          <a:p>
            <a:r>
              <a:rPr lang="en-US" sz="2800" b="0" strike="noStrike" spc="-1">
                <a:solidFill>
                  <a:srgbClr val="000000"/>
                </a:solidFill>
                <a:latin typeface="Arial"/>
                <a:ea typeface="DejaVu Sans"/>
              </a:rPr>
              <a:t>146 genes</a:t>
            </a:r>
            <a:endParaRPr lang="en-IE" sz="2800" b="0" strike="noStrike" spc="-1">
              <a:latin typeface="Arial"/>
            </a:endParaRPr>
          </a:p>
          <a:p>
            <a:r>
              <a:rPr lang="en-US" sz="2800" b="0" strike="noStrike" spc="-1">
                <a:solidFill>
                  <a:srgbClr val="000000"/>
                </a:solidFill>
                <a:latin typeface="Arial"/>
                <a:ea typeface="DejaVu Sans"/>
              </a:rPr>
              <a:t>163 edges</a:t>
            </a:r>
            <a:endParaRPr lang="en-IE" sz="2800" b="0" strike="noStrike" spc="-1">
              <a:latin typeface="Arial"/>
            </a:endParaRPr>
          </a:p>
        </p:txBody>
      </p:sp>
      <p:sp>
        <p:nvSpPr>
          <p:cNvPr id="707" name="TextShape 5"/>
          <p:cNvSpPr txBox="1"/>
          <p:nvPr/>
        </p:nvSpPr>
        <p:spPr>
          <a:xfrm>
            <a:off x="7020000" y="5200560"/>
            <a:ext cx="2160000" cy="1279440"/>
          </a:xfrm>
          <a:prstGeom prst="rect">
            <a:avLst/>
          </a:prstGeom>
          <a:noFill/>
          <a:ln>
            <a:noFill/>
          </a:ln>
        </p:spPr>
        <p:txBody>
          <a:bodyPr lIns="90000" tIns="45000" rIns="90000" bIns="45000">
            <a:spAutoFit/>
          </a:bodyPr>
          <a:lstStyle/>
          <a:p>
            <a:r>
              <a:rPr lang="en-US" sz="2800" b="0" strike="noStrike" spc="-1">
                <a:solidFill>
                  <a:srgbClr val="000000"/>
                </a:solidFill>
                <a:latin typeface="Arial"/>
                <a:ea typeface="DejaVu Sans"/>
              </a:rPr>
              <a:t>446 genes</a:t>
            </a:r>
            <a:endParaRPr lang="en-IE" sz="2800" b="0" strike="noStrike" spc="-1">
              <a:latin typeface="Arial"/>
            </a:endParaRPr>
          </a:p>
          <a:p>
            <a:r>
              <a:rPr lang="en-US" sz="2800" b="0" strike="noStrike" spc="-1">
                <a:solidFill>
                  <a:srgbClr val="000000"/>
                </a:solidFill>
                <a:latin typeface="Arial"/>
                <a:ea typeface="DejaVu Sans"/>
              </a:rPr>
              <a:t>2k miRNAs</a:t>
            </a:r>
            <a:endParaRPr lang="en-IE" sz="2800" b="0" strike="noStrike" spc="-1">
              <a:latin typeface="Arial"/>
            </a:endParaRPr>
          </a:p>
          <a:p>
            <a:r>
              <a:rPr lang="en-US" sz="2800" b="0" strike="noStrike" spc="-1">
                <a:solidFill>
                  <a:srgbClr val="000000"/>
                </a:solidFill>
                <a:latin typeface="Arial"/>
                <a:ea typeface="DejaVu Sans"/>
              </a:rPr>
              <a:t>3.5 edges</a:t>
            </a:r>
            <a:endParaRPr lang="en-IE" sz="2800" b="0" strike="noStrike" spc="-1">
              <a:latin typeface="Arial"/>
            </a:endParaRPr>
          </a:p>
        </p:txBody>
      </p:sp>
      <p:pic>
        <p:nvPicPr>
          <p:cNvPr id="708" name="Picture 7" descr="http://mirdb.org/images/banner.jpg"/>
          <p:cNvPicPr/>
          <p:nvPr/>
        </p:nvPicPr>
        <p:blipFill>
          <a:blip r:embed="rId7"/>
          <a:stretch/>
        </p:blipFill>
        <p:spPr>
          <a:xfrm>
            <a:off x="6784920" y="3060000"/>
            <a:ext cx="2215080" cy="619920"/>
          </a:xfrm>
          <a:prstGeom prst="rect">
            <a:avLst/>
          </a:prstGeom>
          <a:ln>
            <a:noFill/>
          </a:ln>
        </p:spPr>
      </p:pic>
      <p:pic>
        <p:nvPicPr>
          <p:cNvPr id="709" name="Picture 11"/>
          <p:cNvPicPr/>
          <p:nvPr/>
        </p:nvPicPr>
        <p:blipFill>
          <a:blip r:embed="rId8"/>
          <a:stretch/>
        </p:blipFill>
        <p:spPr>
          <a:xfrm>
            <a:off x="6840000" y="4122000"/>
            <a:ext cx="2243880" cy="558000"/>
          </a:xfrm>
          <a:prstGeom prst="rect">
            <a:avLst/>
          </a:prstGeom>
          <a:ln>
            <a:noFill/>
          </a:ln>
        </p:spPr>
      </p:pic>
      <p:pic>
        <p:nvPicPr>
          <p:cNvPr id="710" name="Picture 709"/>
          <p:cNvPicPr/>
          <p:nvPr/>
        </p:nvPicPr>
        <p:blipFill>
          <a:blip r:embed="rId9"/>
          <a:stretch/>
        </p:blipFill>
        <p:spPr>
          <a:xfrm rot="22800">
            <a:off x="7021440" y="1985760"/>
            <a:ext cx="1807560" cy="483840"/>
          </a:xfrm>
          <a:prstGeom prst="rect">
            <a:avLst/>
          </a:prstGeom>
          <a:ln>
            <a:noFill/>
          </a:ln>
        </p:spPr>
      </p:pic>
      <p:pic>
        <p:nvPicPr>
          <p:cNvPr id="711" name="Picture 710"/>
          <p:cNvPicPr/>
          <p:nvPr/>
        </p:nvPicPr>
        <p:blipFill>
          <a:blip r:embed="rId10"/>
          <a:stretch/>
        </p:blipFill>
        <p:spPr>
          <a:xfrm>
            <a:off x="9720000" y="3600000"/>
            <a:ext cx="1620000" cy="1214640"/>
          </a:xfrm>
          <a:prstGeom prst="rect">
            <a:avLst/>
          </a:prstGeom>
          <a:ln>
            <a:noFill/>
          </a:ln>
        </p:spPr>
      </p:pic>
      <p:pic>
        <p:nvPicPr>
          <p:cNvPr id="712" name="Picture 711"/>
          <p:cNvPicPr/>
          <p:nvPr/>
        </p:nvPicPr>
        <p:blipFill>
          <a:blip r:embed="rId11"/>
          <a:stretch/>
        </p:blipFill>
        <p:spPr>
          <a:xfrm>
            <a:off x="9888120" y="1800000"/>
            <a:ext cx="1620000" cy="162000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51812-973F-D65C-789F-D0E504440064}"/>
              </a:ext>
            </a:extLst>
          </p:cNvPr>
          <p:cNvPicPr>
            <a:picLocks noChangeAspect="1"/>
          </p:cNvPicPr>
          <p:nvPr/>
        </p:nvPicPr>
        <p:blipFill>
          <a:blip r:embed="rId2"/>
          <a:stretch>
            <a:fillRect/>
          </a:stretch>
        </p:blipFill>
        <p:spPr>
          <a:xfrm>
            <a:off x="1216822" y="723352"/>
            <a:ext cx="9758355" cy="5411295"/>
          </a:xfrm>
          <a:prstGeom prst="rect">
            <a:avLst/>
          </a:prstGeom>
        </p:spPr>
      </p:pic>
      <p:sp>
        <p:nvSpPr>
          <p:cNvPr id="714"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15" name="Picture 714"/>
          <p:cNvPicPr/>
          <p:nvPr/>
        </p:nvPicPr>
        <p:blipFill>
          <a:blip r:embed="rId3"/>
          <a:stretch/>
        </p:blipFill>
        <p:spPr>
          <a:xfrm>
            <a:off x="718920" y="-10800"/>
            <a:ext cx="3061080" cy="306108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17" name="Picture 716"/>
          <p:cNvPicPr/>
          <p:nvPr/>
        </p:nvPicPr>
        <p:blipFill>
          <a:blip r:embed="rId2"/>
          <a:stretch/>
        </p:blipFill>
        <p:spPr>
          <a:xfrm>
            <a:off x="718920" y="-10800"/>
            <a:ext cx="3061080" cy="3061080"/>
          </a:xfrm>
          <a:prstGeom prst="rect">
            <a:avLst/>
          </a:prstGeom>
          <a:ln>
            <a:noFill/>
          </a:ln>
        </p:spPr>
      </p:pic>
      <p:pic>
        <p:nvPicPr>
          <p:cNvPr id="718" name="Picture 717"/>
          <p:cNvPicPr/>
          <p:nvPr/>
        </p:nvPicPr>
        <p:blipFill>
          <a:blip r:embed="rId3"/>
          <a:stretch/>
        </p:blipFill>
        <p:spPr>
          <a:xfrm>
            <a:off x="5435280" y="1260000"/>
            <a:ext cx="4104720" cy="4256280"/>
          </a:xfrm>
          <a:prstGeom prst="rect">
            <a:avLst/>
          </a:prstGeom>
          <a:ln>
            <a:noFill/>
          </a:ln>
        </p:spPr>
      </p:pic>
      <p:pic>
        <p:nvPicPr>
          <p:cNvPr id="3" name="Picture 2">
            <a:extLst>
              <a:ext uri="{FF2B5EF4-FFF2-40B4-BE49-F238E27FC236}">
                <a16:creationId xmlns:a16="http://schemas.microsoft.com/office/drawing/2014/main" id="{6C0BA316-3F8F-2EE2-F047-5EC35809083D}"/>
              </a:ext>
            </a:extLst>
          </p:cNvPr>
          <p:cNvPicPr>
            <a:picLocks noChangeAspect="1"/>
          </p:cNvPicPr>
          <p:nvPr/>
        </p:nvPicPr>
        <p:blipFill>
          <a:blip r:embed="rId4"/>
          <a:stretch>
            <a:fillRect/>
          </a:stretch>
        </p:blipFill>
        <p:spPr>
          <a:xfrm>
            <a:off x="4043619" y="1300991"/>
            <a:ext cx="4104762" cy="425601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20" name="Picture 719"/>
          <p:cNvPicPr/>
          <p:nvPr/>
        </p:nvPicPr>
        <p:blipFill>
          <a:blip r:embed="rId2"/>
          <a:srcRect r="21918"/>
          <a:stretch/>
        </p:blipFill>
        <p:spPr>
          <a:xfrm>
            <a:off x="720000" y="905760"/>
            <a:ext cx="5400000" cy="5394240"/>
          </a:xfrm>
          <a:prstGeom prst="rect">
            <a:avLst/>
          </a:prstGeom>
          <a:ln>
            <a:noFill/>
          </a:ln>
        </p:spPr>
      </p:pic>
      <p:sp>
        <p:nvSpPr>
          <p:cNvPr id="721" name="CustomShape 2"/>
          <p:cNvSpPr/>
          <p:nvPr/>
        </p:nvSpPr>
        <p:spPr>
          <a:xfrm>
            <a:off x="6120000" y="3240000"/>
            <a:ext cx="1260000" cy="540000"/>
          </a:xfrm>
          <a:custGeom>
            <a:avLst/>
            <a:gdLst/>
            <a:ahLst/>
            <a:cxnLst/>
            <a:rect l="0" t="0" r="r" b="b"/>
            <a:pathLst>
              <a:path w="3502" h="1502">
                <a:moveTo>
                  <a:pt x="0" y="375"/>
                </a:moveTo>
                <a:lnTo>
                  <a:pt x="2625" y="375"/>
                </a:lnTo>
                <a:lnTo>
                  <a:pt x="2625" y="0"/>
                </a:lnTo>
                <a:lnTo>
                  <a:pt x="3501" y="750"/>
                </a:lnTo>
                <a:lnTo>
                  <a:pt x="2625" y="1501"/>
                </a:lnTo>
                <a:lnTo>
                  <a:pt x="2625" y="1125"/>
                </a:lnTo>
                <a:lnTo>
                  <a:pt x="0" y="1125"/>
                </a:lnTo>
                <a:lnTo>
                  <a:pt x="0" y="375"/>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722" name="Picture 721"/>
          <p:cNvPicPr/>
          <p:nvPr/>
        </p:nvPicPr>
        <p:blipFill>
          <a:blip r:embed="rId3"/>
          <a:stretch/>
        </p:blipFill>
        <p:spPr>
          <a:xfrm>
            <a:off x="7740000" y="1620000"/>
            <a:ext cx="3600000" cy="3600000"/>
          </a:xfrm>
          <a:prstGeom prst="rect">
            <a:avLst/>
          </a:prstGeom>
          <a:ln>
            <a:noFill/>
          </a:ln>
        </p:spPr>
      </p:pic>
      <p:pic>
        <p:nvPicPr>
          <p:cNvPr id="723" name="Picture 722"/>
          <p:cNvPicPr/>
          <p:nvPr/>
        </p:nvPicPr>
        <p:blipFill>
          <a:blip r:embed="rId4"/>
          <a:stretch/>
        </p:blipFill>
        <p:spPr>
          <a:xfrm>
            <a:off x="9540000" y="540000"/>
            <a:ext cx="1980000" cy="1980000"/>
          </a:xfrm>
          <a:prstGeom prst="rect">
            <a:avLst/>
          </a:prstGeom>
          <a:ln>
            <a:noFill/>
          </a:ln>
        </p:spPr>
      </p:pic>
      <p:pic>
        <p:nvPicPr>
          <p:cNvPr id="724" name="Picture 723"/>
          <p:cNvPicPr/>
          <p:nvPr/>
        </p:nvPicPr>
        <p:blipFill>
          <a:blip r:embed="rId5"/>
          <a:stretch/>
        </p:blipFill>
        <p:spPr>
          <a:xfrm>
            <a:off x="9720000" y="5040000"/>
            <a:ext cx="1827000" cy="13701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2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26" name="Picture 725"/>
          <p:cNvPicPr/>
          <p:nvPr/>
        </p:nvPicPr>
        <p:blipFill>
          <a:blip r:embed="rId2"/>
          <a:stretch/>
        </p:blipFill>
        <p:spPr>
          <a:xfrm>
            <a:off x="1080000" y="1526040"/>
            <a:ext cx="6120000" cy="4773960"/>
          </a:xfrm>
          <a:prstGeom prst="rect">
            <a:avLst/>
          </a:prstGeom>
          <a:ln>
            <a:noFill/>
          </a:ln>
        </p:spPr>
      </p:pic>
      <p:pic>
        <p:nvPicPr>
          <p:cNvPr id="727" name="Picture 726"/>
          <p:cNvPicPr/>
          <p:nvPr/>
        </p:nvPicPr>
        <p:blipFill>
          <a:blip r:embed="rId3"/>
          <a:stretch/>
        </p:blipFill>
        <p:spPr>
          <a:xfrm>
            <a:off x="900000" y="180000"/>
            <a:ext cx="1800000" cy="1800000"/>
          </a:xfrm>
          <a:prstGeom prst="rect">
            <a:avLst/>
          </a:prstGeom>
          <a:ln>
            <a:noFill/>
          </a:ln>
        </p:spPr>
      </p:pic>
      <p:sp>
        <p:nvSpPr>
          <p:cNvPr id="728" name="CustomShape 2"/>
          <p:cNvSpPr/>
          <p:nvPr/>
        </p:nvSpPr>
        <p:spPr>
          <a:xfrm>
            <a:off x="2700000" y="720000"/>
            <a:ext cx="540000" cy="540000"/>
          </a:xfrm>
          <a:custGeom>
            <a:avLst/>
            <a:gdLst/>
            <a:ahLst/>
            <a:cxnLst/>
            <a:rect l="0" t="0" r="r" b="b"/>
            <a:pathLst>
              <a:path w="1502" h="1502">
                <a:moveTo>
                  <a:pt x="572" y="0"/>
                </a:moveTo>
                <a:lnTo>
                  <a:pt x="928" y="0"/>
                </a:lnTo>
                <a:lnTo>
                  <a:pt x="928" y="572"/>
                </a:lnTo>
                <a:lnTo>
                  <a:pt x="1501" y="572"/>
                </a:lnTo>
                <a:lnTo>
                  <a:pt x="1501" y="928"/>
                </a:lnTo>
                <a:lnTo>
                  <a:pt x="928" y="928"/>
                </a:lnTo>
                <a:lnTo>
                  <a:pt x="928" y="1501"/>
                </a:lnTo>
                <a:lnTo>
                  <a:pt x="572" y="1501"/>
                </a:lnTo>
                <a:lnTo>
                  <a:pt x="572" y="928"/>
                </a:lnTo>
                <a:lnTo>
                  <a:pt x="0" y="928"/>
                </a:lnTo>
                <a:lnTo>
                  <a:pt x="0" y="572"/>
                </a:lnTo>
                <a:lnTo>
                  <a:pt x="572" y="572"/>
                </a:lnTo>
                <a:lnTo>
                  <a:pt x="572"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729" name="Picture 728"/>
          <p:cNvPicPr/>
          <p:nvPr/>
        </p:nvPicPr>
        <p:blipFill>
          <a:blip r:embed="rId4"/>
          <a:stretch/>
        </p:blipFill>
        <p:spPr>
          <a:xfrm>
            <a:off x="3780000" y="180000"/>
            <a:ext cx="1620000" cy="162000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731" name="CustomShape 2"/>
          <p:cNvSpPr/>
          <p:nvPr/>
        </p:nvSpPr>
        <p:spPr>
          <a:xfrm>
            <a:off x="8640000" y="645480"/>
            <a:ext cx="540000" cy="540000"/>
          </a:xfrm>
          <a:custGeom>
            <a:avLst/>
            <a:gdLst/>
            <a:ahLst/>
            <a:cxnLst/>
            <a:rect l="0" t="0" r="r" b="b"/>
            <a:pathLst>
              <a:path w="1502" h="1502">
                <a:moveTo>
                  <a:pt x="572" y="0"/>
                </a:moveTo>
                <a:lnTo>
                  <a:pt x="928" y="0"/>
                </a:lnTo>
                <a:lnTo>
                  <a:pt x="928" y="572"/>
                </a:lnTo>
                <a:lnTo>
                  <a:pt x="1501" y="572"/>
                </a:lnTo>
                <a:lnTo>
                  <a:pt x="1501" y="928"/>
                </a:lnTo>
                <a:lnTo>
                  <a:pt x="928" y="928"/>
                </a:lnTo>
                <a:lnTo>
                  <a:pt x="928" y="1501"/>
                </a:lnTo>
                <a:lnTo>
                  <a:pt x="572" y="1501"/>
                </a:lnTo>
                <a:lnTo>
                  <a:pt x="572" y="928"/>
                </a:lnTo>
                <a:lnTo>
                  <a:pt x="0" y="928"/>
                </a:lnTo>
                <a:lnTo>
                  <a:pt x="0" y="572"/>
                </a:lnTo>
                <a:lnTo>
                  <a:pt x="572" y="572"/>
                </a:lnTo>
                <a:lnTo>
                  <a:pt x="572"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732" name="Picture 731"/>
          <p:cNvPicPr/>
          <p:nvPr/>
        </p:nvPicPr>
        <p:blipFill>
          <a:blip r:embed="rId2"/>
          <a:stretch/>
        </p:blipFill>
        <p:spPr>
          <a:xfrm>
            <a:off x="7053480" y="393480"/>
            <a:ext cx="1226520" cy="1226520"/>
          </a:xfrm>
          <a:prstGeom prst="rect">
            <a:avLst/>
          </a:prstGeom>
          <a:ln>
            <a:noFill/>
          </a:ln>
        </p:spPr>
      </p:pic>
      <p:pic>
        <p:nvPicPr>
          <p:cNvPr id="733" name="Picture 732"/>
          <p:cNvPicPr/>
          <p:nvPr/>
        </p:nvPicPr>
        <p:blipFill>
          <a:blip r:embed="rId3"/>
          <a:stretch/>
        </p:blipFill>
        <p:spPr>
          <a:xfrm>
            <a:off x="9540000" y="324000"/>
            <a:ext cx="1620000" cy="1214640"/>
          </a:xfrm>
          <a:prstGeom prst="rect">
            <a:avLst/>
          </a:prstGeom>
          <a:ln>
            <a:noFill/>
          </a:ln>
        </p:spPr>
      </p:pic>
      <p:pic>
        <p:nvPicPr>
          <p:cNvPr id="734" name="Picture 733"/>
          <p:cNvPicPr/>
          <p:nvPr/>
        </p:nvPicPr>
        <p:blipFill>
          <a:blip r:embed="rId4"/>
          <a:srcRect l="19833" r="21609"/>
          <a:stretch/>
        </p:blipFill>
        <p:spPr>
          <a:xfrm>
            <a:off x="5940000" y="1498680"/>
            <a:ext cx="6120000" cy="5127120"/>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CustomShape 1"/>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39" name="Picture 738"/>
          <p:cNvPicPr/>
          <p:nvPr/>
        </p:nvPicPr>
        <p:blipFill>
          <a:blip r:embed="rId2"/>
          <a:stretch/>
        </p:blipFill>
        <p:spPr>
          <a:xfrm>
            <a:off x="868680" y="-180000"/>
            <a:ext cx="5431320" cy="1800000"/>
          </a:xfrm>
          <a:prstGeom prst="rect">
            <a:avLst/>
          </a:prstGeom>
          <a:ln>
            <a:noFill/>
          </a:ln>
        </p:spPr>
      </p:pic>
      <p:pic>
        <p:nvPicPr>
          <p:cNvPr id="740" name="Picture 739"/>
          <p:cNvPicPr/>
          <p:nvPr/>
        </p:nvPicPr>
        <p:blipFill>
          <a:blip r:embed="rId3"/>
          <a:stretch/>
        </p:blipFill>
        <p:spPr>
          <a:xfrm>
            <a:off x="1143720" y="1809720"/>
            <a:ext cx="1556280" cy="1610280"/>
          </a:xfrm>
          <a:prstGeom prst="rect">
            <a:avLst/>
          </a:prstGeom>
          <a:ln>
            <a:noFill/>
          </a:ln>
        </p:spPr>
      </p:pic>
      <p:pic>
        <p:nvPicPr>
          <p:cNvPr id="741" name="Picture 740"/>
          <p:cNvPicPr/>
          <p:nvPr/>
        </p:nvPicPr>
        <p:blipFill>
          <a:blip r:embed="rId3"/>
          <a:stretch/>
        </p:blipFill>
        <p:spPr>
          <a:xfrm>
            <a:off x="4140000" y="1809720"/>
            <a:ext cx="1556280" cy="1610280"/>
          </a:xfrm>
          <a:prstGeom prst="rect">
            <a:avLst/>
          </a:prstGeom>
          <a:ln>
            <a:noFill/>
          </a:ln>
        </p:spPr>
      </p:pic>
      <p:pic>
        <p:nvPicPr>
          <p:cNvPr id="742" name="Picture 741"/>
          <p:cNvPicPr/>
          <p:nvPr/>
        </p:nvPicPr>
        <p:blipFill>
          <a:blip r:embed="rId4"/>
          <a:stretch/>
        </p:blipFill>
        <p:spPr>
          <a:xfrm>
            <a:off x="900000" y="4320000"/>
            <a:ext cx="2158920" cy="2158920"/>
          </a:xfrm>
          <a:prstGeom prst="rect">
            <a:avLst/>
          </a:prstGeom>
          <a:ln>
            <a:noFill/>
          </a:ln>
        </p:spPr>
      </p:pic>
      <p:pic>
        <p:nvPicPr>
          <p:cNvPr id="743" name="Picture 742"/>
          <p:cNvPicPr/>
          <p:nvPr/>
        </p:nvPicPr>
        <p:blipFill>
          <a:blip r:embed="rId5"/>
          <a:stretch/>
        </p:blipFill>
        <p:spPr>
          <a:xfrm>
            <a:off x="4680000" y="4551120"/>
            <a:ext cx="2948040" cy="1928880"/>
          </a:xfrm>
          <a:prstGeom prst="rect">
            <a:avLst/>
          </a:prstGeom>
          <a:ln>
            <a:noFill/>
          </a:ln>
        </p:spPr>
      </p:pic>
      <p:sp>
        <p:nvSpPr>
          <p:cNvPr id="744" name="TextShape 2"/>
          <p:cNvSpPr txBox="1"/>
          <p:nvPr/>
        </p:nvSpPr>
        <p:spPr>
          <a:xfrm>
            <a:off x="8907480" y="5400000"/>
            <a:ext cx="1712520" cy="572040"/>
          </a:xfrm>
          <a:prstGeom prst="rect">
            <a:avLst/>
          </a:prstGeom>
          <a:noFill/>
          <a:ln>
            <a:noFill/>
          </a:ln>
        </p:spPr>
        <p:txBody>
          <a:bodyPr lIns="90000" tIns="45000" rIns="90000" bIns="45000">
            <a:spAutoFit/>
          </a:bodyPr>
          <a:lstStyle/>
          <a:p>
            <a:r>
              <a:rPr lang="en-IE" sz="3400" b="1" strike="noStrike" spc="-1">
                <a:latin typeface="Arial"/>
              </a:rPr>
              <a:t>AUPRC</a:t>
            </a:r>
            <a:endParaRPr lang="en-IE" sz="3400" b="0" strike="noStrike" spc="-1">
              <a:latin typeface="Arial"/>
            </a:endParaRPr>
          </a:p>
        </p:txBody>
      </p:sp>
      <p:sp>
        <p:nvSpPr>
          <p:cNvPr id="745" name="Line 3"/>
          <p:cNvSpPr/>
          <p:nvPr/>
        </p:nvSpPr>
        <p:spPr>
          <a:xfrm>
            <a:off x="1980000" y="3420000"/>
            <a:ext cx="0" cy="126000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746" name="Line 4"/>
          <p:cNvSpPr/>
          <p:nvPr/>
        </p:nvSpPr>
        <p:spPr>
          <a:xfrm>
            <a:off x="3058920" y="5580000"/>
            <a:ext cx="144108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747" name="Line 5"/>
          <p:cNvSpPr/>
          <p:nvPr/>
        </p:nvSpPr>
        <p:spPr>
          <a:xfrm>
            <a:off x="5580000" y="3420000"/>
            <a:ext cx="3780000" cy="180000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748" name="Line 6"/>
          <p:cNvSpPr/>
          <p:nvPr/>
        </p:nvSpPr>
        <p:spPr>
          <a:xfrm>
            <a:off x="7560000" y="5760000"/>
            <a:ext cx="126000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pic>
        <p:nvPicPr>
          <p:cNvPr id="749" name="Picture 748"/>
          <p:cNvPicPr/>
          <p:nvPr/>
        </p:nvPicPr>
        <p:blipFill>
          <a:blip r:embed="rId6"/>
          <a:srcRect r="94" b="7636"/>
          <a:stretch/>
        </p:blipFill>
        <p:spPr>
          <a:xfrm rot="18039000">
            <a:off x="7426440" y="1104840"/>
            <a:ext cx="1893240" cy="1201680"/>
          </a:xfrm>
          <a:prstGeom prst="rect">
            <a:avLst/>
          </a:prstGeom>
          <a:ln>
            <a:noFill/>
          </a:ln>
        </p:spPr>
      </p:pic>
      <p:sp>
        <p:nvSpPr>
          <p:cNvPr id="750" name="CustomShape 7"/>
          <p:cNvSpPr/>
          <p:nvPr/>
        </p:nvSpPr>
        <p:spPr>
          <a:xfrm>
            <a:off x="10248840" y="1064880"/>
            <a:ext cx="371160" cy="834480"/>
          </a:xfrm>
          <a:custGeom>
            <a:avLst/>
            <a:gdLst/>
            <a:ahLst/>
            <a:cxnLst/>
            <a:rect l="0" t="0" r="r" b="b"/>
            <a:pathLst>
              <a:path w="1033" h="2320">
                <a:moveTo>
                  <a:pt x="258" y="2319"/>
                </a:moveTo>
                <a:lnTo>
                  <a:pt x="258" y="579"/>
                </a:lnTo>
                <a:lnTo>
                  <a:pt x="0" y="579"/>
                </a:lnTo>
                <a:lnTo>
                  <a:pt x="516" y="0"/>
                </a:lnTo>
                <a:lnTo>
                  <a:pt x="1032" y="579"/>
                </a:lnTo>
                <a:lnTo>
                  <a:pt x="774" y="579"/>
                </a:lnTo>
                <a:lnTo>
                  <a:pt x="774" y="2319"/>
                </a:lnTo>
                <a:lnTo>
                  <a:pt x="258" y="2319"/>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751" name="Picture 750"/>
          <p:cNvPicPr/>
          <p:nvPr/>
        </p:nvPicPr>
        <p:blipFill>
          <a:blip r:embed="rId7"/>
          <a:stretch/>
        </p:blipFill>
        <p:spPr>
          <a:xfrm>
            <a:off x="7652160" y="2456280"/>
            <a:ext cx="1553400" cy="1553040"/>
          </a:xfrm>
          <a:prstGeom prst="rect">
            <a:avLst/>
          </a:prstGeom>
          <a:ln>
            <a:noFill/>
          </a:ln>
        </p:spPr>
      </p:pic>
      <p:sp>
        <p:nvSpPr>
          <p:cNvPr id="752" name="CustomShape 8"/>
          <p:cNvSpPr/>
          <p:nvPr/>
        </p:nvSpPr>
        <p:spPr>
          <a:xfrm>
            <a:off x="10248840" y="2826720"/>
            <a:ext cx="371160" cy="834840"/>
          </a:xfrm>
          <a:custGeom>
            <a:avLst/>
            <a:gdLst/>
            <a:ahLst/>
            <a:cxnLst/>
            <a:rect l="0" t="0" r="r" b="b"/>
            <a:pathLst>
              <a:path w="1033" h="2321">
                <a:moveTo>
                  <a:pt x="258" y="0"/>
                </a:moveTo>
                <a:lnTo>
                  <a:pt x="258" y="1740"/>
                </a:lnTo>
                <a:lnTo>
                  <a:pt x="0" y="1740"/>
                </a:lnTo>
                <a:lnTo>
                  <a:pt x="516" y="2320"/>
                </a:lnTo>
                <a:lnTo>
                  <a:pt x="1032" y="1740"/>
                </a:lnTo>
                <a:lnTo>
                  <a:pt x="774" y="1740"/>
                </a:lnTo>
                <a:lnTo>
                  <a:pt x="774" y="0"/>
                </a:lnTo>
                <a:lnTo>
                  <a:pt x="25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54" name="Picture 753"/>
          <p:cNvPicPr/>
          <p:nvPr/>
        </p:nvPicPr>
        <p:blipFill>
          <a:blip r:embed="rId2"/>
          <a:stretch/>
        </p:blipFill>
        <p:spPr>
          <a:xfrm>
            <a:off x="1620000" y="1080000"/>
            <a:ext cx="6076800" cy="3870000"/>
          </a:xfrm>
          <a:prstGeom prst="rect">
            <a:avLst/>
          </a:prstGeom>
          <a:ln>
            <a:noFill/>
          </a:ln>
        </p:spPr>
      </p:pic>
      <p:sp>
        <p:nvSpPr>
          <p:cNvPr id="755" name="Freeform 2"/>
          <p:cNvSpPr/>
          <p:nvPr/>
        </p:nvSpPr>
        <p:spPr>
          <a:xfrm>
            <a:off x="6408720" y="2669040"/>
            <a:ext cx="733680" cy="774000"/>
          </a:xfrm>
          <a:custGeom>
            <a:avLst/>
            <a:gdLst/>
            <a:ahLst/>
            <a:cxnLst/>
            <a:rect l="0" t="0" r="r" b="b"/>
            <a:pathLst>
              <a:path w="2038" h="2150">
                <a:moveTo>
                  <a:pt x="0" y="2149"/>
                </a:moveTo>
                <a:lnTo>
                  <a:pt x="1244" y="0"/>
                </a:lnTo>
                <a:lnTo>
                  <a:pt x="2037" y="0"/>
                </a:lnTo>
              </a:path>
            </a:pathLst>
          </a:custGeom>
          <a:ln w="29160">
            <a:solidFill>
              <a:srgbClr val="AB47BC"/>
            </a:solidFill>
            <a:round/>
          </a:ln>
        </p:spPr>
      </p:sp>
      <p:sp>
        <p:nvSpPr>
          <p:cNvPr id="756" name="TextShape 3"/>
          <p:cNvSpPr txBox="1"/>
          <p:nvPr/>
        </p:nvSpPr>
        <p:spPr>
          <a:xfrm>
            <a:off x="6913800" y="2370240"/>
            <a:ext cx="2626200" cy="815760"/>
          </a:xfrm>
          <a:prstGeom prst="rect">
            <a:avLst/>
          </a:prstGeom>
          <a:noFill/>
          <a:ln>
            <a:noFill/>
          </a:ln>
        </p:spPr>
        <p:txBody>
          <a:bodyPr lIns="90000" tIns="45000" rIns="90000" bIns="45000">
            <a:spAutoFit/>
          </a:bodyPr>
          <a:lstStyle/>
          <a:p>
            <a:pPr algn="ctr"/>
            <a:r>
              <a:rPr lang="en-IE" sz="2200" b="0" strike="noStrike" spc="-1">
                <a:latin typeface="Arial"/>
              </a:rPr>
              <a:t>20% </a:t>
            </a:r>
            <a:r>
              <a:rPr lang="en-IE" sz="1800" b="0" strike="noStrike" spc="-1">
                <a:latin typeface="Arial"/>
              </a:rPr>
              <a:t>mirNet  </a:t>
            </a:r>
          </a:p>
        </p:txBody>
      </p:sp>
      <p:sp>
        <p:nvSpPr>
          <p:cNvPr id="757" name="Freeform 4"/>
          <p:cNvSpPr/>
          <p:nvPr/>
        </p:nvSpPr>
        <p:spPr>
          <a:xfrm>
            <a:off x="4695120" y="1782360"/>
            <a:ext cx="896400" cy="733320"/>
          </a:xfrm>
          <a:custGeom>
            <a:avLst/>
            <a:gdLst/>
            <a:ahLst/>
            <a:cxnLst/>
            <a:rect l="0" t="0" r="r" b="b"/>
            <a:pathLst>
              <a:path w="2490" h="2037">
                <a:moveTo>
                  <a:pt x="0" y="2036"/>
                </a:moveTo>
                <a:lnTo>
                  <a:pt x="1697" y="0"/>
                </a:lnTo>
                <a:lnTo>
                  <a:pt x="2489" y="0"/>
                </a:lnTo>
              </a:path>
            </a:pathLst>
          </a:custGeom>
          <a:ln w="29160">
            <a:solidFill>
              <a:srgbClr val="AB47BC"/>
            </a:solidFill>
            <a:round/>
          </a:ln>
        </p:spPr>
      </p:sp>
      <p:sp>
        <p:nvSpPr>
          <p:cNvPr id="758" name="TextShape 5"/>
          <p:cNvSpPr txBox="1"/>
          <p:nvPr/>
        </p:nvSpPr>
        <p:spPr>
          <a:xfrm>
            <a:off x="5760000" y="1620000"/>
            <a:ext cx="3960000" cy="720000"/>
          </a:xfrm>
          <a:prstGeom prst="rect">
            <a:avLst/>
          </a:prstGeom>
          <a:noFill/>
          <a:ln>
            <a:noFill/>
          </a:ln>
        </p:spPr>
        <p:txBody>
          <a:bodyPr lIns="90000" tIns="45000" rIns="90000" bIns="45000">
            <a:spAutoFit/>
          </a:bodyPr>
          <a:lstStyle/>
          <a:p>
            <a:pPr algn="ctr"/>
            <a:r>
              <a:rPr lang="en-IE" sz="2200" b="0" strike="noStrike" spc="-1">
                <a:latin typeface="Arial"/>
              </a:rPr>
              <a:t>50%</a:t>
            </a:r>
            <a:r>
              <a:rPr lang="en-IE" sz="1800" b="0" strike="noStrike" spc="-1">
                <a:latin typeface="Arial"/>
              </a:rPr>
              <a:t> IntAct + Closeness centrality </a:t>
            </a:r>
          </a:p>
        </p:txBody>
      </p:sp>
      <p:sp>
        <p:nvSpPr>
          <p:cNvPr id="759" name="Freeform 6"/>
          <p:cNvSpPr/>
          <p:nvPr/>
        </p:nvSpPr>
        <p:spPr>
          <a:xfrm>
            <a:off x="4738680" y="3279960"/>
            <a:ext cx="937080" cy="774360"/>
          </a:xfrm>
          <a:custGeom>
            <a:avLst/>
            <a:gdLst/>
            <a:ahLst/>
            <a:cxnLst/>
            <a:rect l="0" t="0" r="r" b="b"/>
            <a:pathLst>
              <a:path w="2603" h="2151">
                <a:moveTo>
                  <a:pt x="2602" y="0"/>
                </a:moveTo>
                <a:lnTo>
                  <a:pt x="1048" y="2150"/>
                </a:lnTo>
                <a:lnTo>
                  <a:pt x="0" y="2150"/>
                </a:lnTo>
              </a:path>
            </a:pathLst>
          </a:custGeom>
          <a:ln w="29160">
            <a:solidFill>
              <a:srgbClr val="AB47BC"/>
            </a:solidFill>
            <a:round/>
          </a:ln>
        </p:spPr>
      </p:sp>
      <p:sp>
        <p:nvSpPr>
          <p:cNvPr id="760" name="TextShape 7"/>
          <p:cNvSpPr txBox="1"/>
          <p:nvPr/>
        </p:nvSpPr>
        <p:spPr>
          <a:xfrm>
            <a:off x="2520000" y="3927600"/>
            <a:ext cx="2725920" cy="815760"/>
          </a:xfrm>
          <a:prstGeom prst="rect">
            <a:avLst/>
          </a:prstGeom>
          <a:noFill/>
          <a:ln w="29160">
            <a:noFill/>
          </a:ln>
        </p:spPr>
        <p:txBody>
          <a:bodyPr lIns="90000" tIns="45000" rIns="90000" bIns="45000">
            <a:spAutoFit/>
          </a:bodyPr>
          <a:lstStyle/>
          <a:p>
            <a:pPr algn="ctr"/>
            <a:r>
              <a:rPr lang="en-IE" sz="2200" b="0" strike="noStrike" spc="-1">
                <a:latin typeface="Arial"/>
              </a:rPr>
              <a:t>23%</a:t>
            </a:r>
            <a:r>
              <a:rPr lang="en-IE" sz="1800" b="0" strike="noStrike" spc="-1">
                <a:latin typeface="Arial"/>
              </a:rPr>
              <a:t> </a:t>
            </a:r>
          </a:p>
          <a:p>
            <a:pPr algn="ctr"/>
            <a:r>
              <a:rPr lang="en-IE" sz="1800" b="0" strike="noStrike" spc="-1">
                <a:latin typeface="Arial"/>
              </a:rPr>
              <a:t>GeneMania + PageRank </a:t>
            </a:r>
          </a:p>
        </p:txBody>
      </p:sp>
      <p:sp>
        <p:nvSpPr>
          <p:cNvPr id="761" name="TextShape 8"/>
          <p:cNvSpPr txBox="1"/>
          <p:nvPr/>
        </p:nvSpPr>
        <p:spPr>
          <a:xfrm>
            <a:off x="5940000" y="5697720"/>
            <a:ext cx="5940000" cy="1114200"/>
          </a:xfrm>
          <a:prstGeom prst="rect">
            <a:avLst/>
          </a:prstGeom>
          <a:noFill/>
          <a:ln>
            <a:noFill/>
          </a:ln>
        </p:spPr>
        <p:txBody>
          <a:bodyPr lIns="90000" tIns="45000" rIns="90000" bIns="45000">
            <a:spAutoFit/>
          </a:bodyPr>
          <a:lstStyle/>
          <a:p>
            <a:r>
              <a:rPr lang="en-IE" sz="3600" b="1" strike="noStrike" spc="-1">
                <a:latin typeface="Arial"/>
              </a:rPr>
              <a:t>Differentially expressed?</a:t>
            </a:r>
            <a:endParaRPr lang="en-IE" sz="3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63" name="Picture 762"/>
          <p:cNvPicPr/>
          <p:nvPr/>
        </p:nvPicPr>
        <p:blipFill>
          <a:blip r:embed="rId2"/>
          <a:srcRect l="5904" t="16003" r="15844" b="7878"/>
          <a:stretch/>
        </p:blipFill>
        <p:spPr>
          <a:xfrm>
            <a:off x="1440000" y="540360"/>
            <a:ext cx="9539640" cy="5219640"/>
          </a:xfrm>
          <a:prstGeom prst="rect">
            <a:avLst/>
          </a:prstGeom>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3420000" y="2880000"/>
            <a:ext cx="6658920" cy="1294920"/>
          </a:xfrm>
          <a:prstGeom prst="rect">
            <a:avLst/>
          </a:prstGeom>
          <a:noFill/>
          <a:ln>
            <a:noFill/>
          </a:ln>
        </p:spPr>
        <p:txBody>
          <a:bodyPr lIns="90000" tIns="45000" rIns="90000" bIns="45000" anchor="ctr">
            <a:noAutofit/>
          </a:bodyPr>
          <a:lstStyle/>
          <a:p>
            <a:pPr>
              <a:lnSpc>
                <a:spcPct val="90000"/>
              </a:lnSpc>
            </a:pPr>
            <a:r>
              <a:rPr lang="en-IE" sz="4400" b="0" strike="noStrike" spc="-1">
                <a:solidFill>
                  <a:srgbClr val="000000"/>
                </a:solidFill>
                <a:latin typeface="Arial"/>
                <a:ea typeface="DejaVu Sans"/>
              </a:rPr>
              <a:t>Questions?</a:t>
            </a:r>
            <a:endParaRPr lang="en-IE" sz="4400" b="0" strike="noStrike" spc="-1">
              <a:latin typeface="Arial"/>
            </a:endParaRPr>
          </a:p>
        </p:txBody>
      </p:sp>
      <p:sp>
        <p:nvSpPr>
          <p:cNvPr id="765" name="CustomShape 2"/>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766" name="CustomShape 3"/>
          <p:cNvSpPr/>
          <p:nvPr/>
        </p:nvSpPr>
        <p:spPr>
          <a:xfrm>
            <a:off x="84240" y="4536000"/>
            <a:ext cx="490680" cy="89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0" strike="noStrike" spc="-1">
                <a:solidFill>
                  <a:srgbClr val="000000"/>
                </a:solidFill>
                <a:latin typeface="Arial"/>
                <a:ea typeface="DejaVu Sans"/>
              </a:rPr>
              <a:t>?</a:t>
            </a:r>
            <a:endParaRPr lang="en-IE" sz="4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CustomShape 1"/>
          <p:cNvSpPr/>
          <p:nvPr/>
        </p:nvSpPr>
        <p:spPr>
          <a:xfrm>
            <a:off x="4044600" y="2213640"/>
            <a:ext cx="4319280" cy="210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1" strike="noStrike" spc="-1">
                <a:solidFill>
                  <a:srgbClr val="102A73"/>
                </a:solidFill>
                <a:latin typeface="Bernard MT Condensed"/>
                <a:ea typeface="DejaVu Sans"/>
              </a:rPr>
              <a:t> ~3 </a:t>
            </a:r>
            <a:r>
              <a:rPr lang="en-US" sz="6000" b="1" strike="noStrike" spc="-151">
                <a:solidFill>
                  <a:srgbClr val="102A73"/>
                </a:solidFill>
                <a:latin typeface="Bernard MT Condensed"/>
                <a:ea typeface="DejaVu Sans"/>
              </a:rPr>
              <a:t>–</a:t>
            </a:r>
            <a:r>
              <a:rPr lang="en-US" sz="6000" b="1" strike="noStrike" spc="-1">
                <a:solidFill>
                  <a:srgbClr val="102A73"/>
                </a:solidFill>
                <a:latin typeface="Bernard MT Condensed"/>
                <a:ea typeface="DejaVu Sans"/>
              </a:rPr>
              <a:t> 8 %</a:t>
            </a:r>
            <a:endParaRPr lang="en-IE" sz="6000" b="0" strike="noStrike" spc="-1">
              <a:latin typeface="Arial"/>
            </a:endParaRPr>
          </a:p>
          <a:p>
            <a:pPr algn="ctr">
              <a:lnSpc>
                <a:spcPct val="100000"/>
              </a:lnSpc>
            </a:pPr>
            <a:r>
              <a:rPr lang="en-US" sz="3600" b="0" strike="noStrike" spc="-1">
                <a:solidFill>
                  <a:srgbClr val="333F4F"/>
                </a:solidFill>
                <a:latin typeface="Bernard MT Condensed"/>
                <a:ea typeface="DejaVu Sans"/>
              </a:rPr>
              <a:t>Loss of muscle mass per decade  </a:t>
            </a:r>
            <a:endParaRPr lang="en-IE" sz="3600" b="0" strike="noStrike" spc="-1">
              <a:latin typeface="Arial"/>
            </a:endParaRPr>
          </a:p>
        </p:txBody>
      </p:sp>
      <p:sp>
        <p:nvSpPr>
          <p:cNvPr id="485" name="CustomShape 2"/>
          <p:cNvSpPr/>
          <p:nvPr/>
        </p:nvSpPr>
        <p:spPr>
          <a:xfrm>
            <a:off x="10057680" y="6488640"/>
            <a:ext cx="20826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Arial"/>
                <a:ea typeface="Calibri"/>
              </a:rPr>
              <a:t>Brocklehurst, 1976</a:t>
            </a:r>
            <a:endParaRPr lang="en-IE"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p15="http://schemas.microsoft.com/office/powerpoint/2012/main" xmlns="">
      <p:transition spd="slow" advTm="4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TextShape 1"/>
          <p:cNvSpPr txBox="1"/>
          <p:nvPr/>
        </p:nvSpPr>
        <p:spPr>
          <a:xfrm>
            <a:off x="831960" y="3078360"/>
            <a:ext cx="8210520" cy="2117520"/>
          </a:xfrm>
          <a:prstGeom prst="rect">
            <a:avLst/>
          </a:prstGeom>
          <a:noFill/>
          <a:ln>
            <a:noFill/>
          </a:ln>
        </p:spPr>
        <p:txBody>
          <a:bodyPr lIns="90000" tIns="45000" rIns="90000" bIns="45000">
            <a:noAutofit/>
          </a:bodyPr>
          <a:lstStyle/>
          <a:p>
            <a:pPr>
              <a:lnSpc>
                <a:spcPct val="90000"/>
              </a:lnSpc>
            </a:pPr>
            <a:r>
              <a:rPr lang="en-US" sz="4400" b="1" strike="noStrike" spc="-1">
                <a:solidFill>
                  <a:srgbClr val="FFFFFF"/>
                </a:solidFill>
                <a:latin typeface="Arial"/>
                <a:ea typeface="DejaVu Sans"/>
              </a:rPr>
              <a:t>Thank You</a:t>
            </a:r>
            <a:endParaRPr lang="en-IE" sz="44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TextShape 1"/>
          <p:cNvSpPr txBox="1"/>
          <p:nvPr/>
        </p:nvSpPr>
        <p:spPr>
          <a:xfrm>
            <a:off x="778680" y="2831760"/>
            <a:ext cx="7687440" cy="595080"/>
          </a:xfrm>
          <a:prstGeom prst="rect">
            <a:avLst/>
          </a:prstGeom>
          <a:noFill/>
          <a:ln>
            <a:noFill/>
          </a:ln>
        </p:spPr>
        <p:txBody>
          <a:bodyPr lIns="90000" tIns="45000" rIns="90000" bIns="45000">
            <a:noAutofit/>
          </a:bodyPr>
          <a:lstStyle/>
          <a:p>
            <a:pPr>
              <a:lnSpc>
                <a:spcPct val="90000"/>
              </a:lnSpc>
            </a:pPr>
            <a:r>
              <a:rPr lang="en-IE" sz="3200" b="1" strike="noStrike" spc="-1">
                <a:solidFill>
                  <a:srgbClr val="002060"/>
                </a:solidFill>
                <a:latin typeface="Arial"/>
                <a:ea typeface="DejaVu Sans"/>
              </a:rPr>
              <a:t>Acknowledgements</a:t>
            </a:r>
            <a:endParaRPr lang="en-IE" sz="3200" b="0" strike="noStrike" spc="-1">
              <a:latin typeface="Arial"/>
            </a:endParaRPr>
          </a:p>
        </p:txBody>
      </p:sp>
      <p:sp>
        <p:nvSpPr>
          <p:cNvPr id="769" name="TextShape 2"/>
          <p:cNvSpPr txBox="1"/>
          <p:nvPr/>
        </p:nvSpPr>
        <p:spPr>
          <a:xfrm>
            <a:off x="778680" y="3597120"/>
            <a:ext cx="7687440" cy="1519200"/>
          </a:xfrm>
          <a:prstGeom prst="rect">
            <a:avLst/>
          </a:prstGeom>
          <a:noFill/>
          <a:ln>
            <a:noFill/>
          </a:ln>
        </p:spPr>
        <p:txBody>
          <a:bodyPr lIns="90000" tIns="45000" rIns="90000" bIns="45000">
            <a:noAutofit/>
          </a:bodyPr>
          <a:lstStyle/>
          <a:p>
            <a:pPr marL="228600" indent="-228600">
              <a:lnSpc>
                <a:spcPct val="90000"/>
              </a:lnSpc>
              <a:spcBef>
                <a:spcPts val="1001"/>
              </a:spcBef>
            </a:pPr>
            <a:r>
              <a:rPr lang="en-US" sz="2000" b="0" strike="noStrike" spc="-1">
                <a:solidFill>
                  <a:srgbClr val="000000"/>
                </a:solidFill>
                <a:latin typeface="Arial"/>
                <a:ea typeface="DejaVu Sans"/>
              </a:rPr>
              <a:t>This presentation has emanated from research conducted with the financial support of Science Foundation Ireland under Grant number [18/CRT/6214 ]</a:t>
            </a:r>
            <a:endParaRPr lang="en-IE" sz="20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Shape 1"/>
          <p:cNvSpPr txBox="1"/>
          <p:nvPr/>
        </p:nvSpPr>
        <p:spPr>
          <a:xfrm>
            <a:off x="838080" y="365040"/>
            <a:ext cx="10263600" cy="1898280"/>
          </a:xfrm>
          <a:prstGeom prst="rect">
            <a:avLst/>
          </a:prstGeom>
          <a:noFill/>
          <a:ln>
            <a:noFill/>
          </a:ln>
        </p:spPr>
        <p:txBody>
          <a:bodyPr lIns="0" tIns="0" rIns="0" bIns="0" anchor="ctr">
            <a:normAutofit/>
          </a:bodyPr>
          <a:lstStyle/>
          <a:p>
            <a:pPr>
              <a:lnSpc>
                <a:spcPct val="90000"/>
              </a:lnSpc>
            </a:pPr>
            <a:r>
              <a:rPr lang="en-US" sz="4000" b="0" strike="noStrike" spc="-1">
                <a:solidFill>
                  <a:srgbClr val="000000"/>
                </a:solidFill>
                <a:latin typeface="Arial"/>
                <a:ea typeface="DejaVu Sans"/>
              </a:rPr>
              <a:t>Next steps</a:t>
            </a:r>
            <a:endParaRPr lang="en-IE" sz="4000" b="0" strike="noStrike" spc="-1">
              <a:latin typeface="Arial"/>
            </a:endParaRPr>
          </a:p>
        </p:txBody>
      </p:sp>
      <p:sp>
        <p:nvSpPr>
          <p:cNvPr id="771" name="CustomShape 2"/>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772" name="TextShape 3"/>
          <p:cNvSpPr txBox="1"/>
          <p:nvPr/>
        </p:nvSpPr>
        <p:spPr>
          <a:xfrm>
            <a:off x="900360" y="2160360"/>
            <a:ext cx="11292120" cy="4242600"/>
          </a:xfrm>
          <a:prstGeom prst="rect">
            <a:avLst/>
          </a:prstGeom>
          <a:noFill/>
          <a:ln>
            <a:noFill/>
          </a:ln>
        </p:spPr>
        <p:txBody>
          <a:bodyPr lIns="90000" tIns="45000" rIns="90000" bIns="45000">
            <a:spAutoFit/>
          </a:bodyPr>
          <a:lstStyle/>
          <a:p>
            <a:pPr marL="216000" indent="-216000">
              <a:spcBef>
                <a:spcPts val="1191"/>
              </a:spcBef>
              <a:spcAft>
                <a:spcPts val="992"/>
              </a:spcAft>
              <a:buClr>
                <a:srgbClr val="000000"/>
              </a:buClr>
              <a:buFont typeface="StarSymbol"/>
              <a:buAutoNum type="arabicParenR"/>
            </a:pPr>
            <a:r>
              <a:rPr lang="en-IE" sz="2600" b="0" strike="noStrike" spc="-1">
                <a:latin typeface="Arial"/>
              </a:rPr>
              <a:t> Clean up the evaluation system</a:t>
            </a:r>
          </a:p>
          <a:p>
            <a:pPr marL="216000" indent="-216000">
              <a:spcBef>
                <a:spcPts val="1191"/>
              </a:spcBef>
              <a:spcAft>
                <a:spcPts val="992"/>
              </a:spcAft>
              <a:buClr>
                <a:srgbClr val="000000"/>
              </a:buClr>
              <a:buFont typeface="StarSymbol"/>
              <a:buAutoNum type="arabicParenR"/>
            </a:pPr>
            <a:r>
              <a:rPr lang="en-IE" sz="2600" b="0" strike="noStrike" spc="-1">
                <a:latin typeface="Arial"/>
              </a:rPr>
              <a:t> Define criteria for microRNA and gene selection</a:t>
            </a:r>
          </a:p>
          <a:p>
            <a:pPr marL="216000" indent="-216000">
              <a:spcBef>
                <a:spcPts val="1191"/>
              </a:spcBef>
              <a:spcAft>
                <a:spcPts val="992"/>
              </a:spcAft>
              <a:buClr>
                <a:srgbClr val="000000"/>
              </a:buClr>
              <a:buFont typeface="StarSymbol"/>
              <a:buAutoNum type="arabicParenR"/>
            </a:pPr>
            <a:r>
              <a:rPr lang="en-IE" sz="2600" b="0" strike="noStrike" spc="-1">
                <a:latin typeface="Arial"/>
              </a:rPr>
              <a:t> Select the microRNAs to send to the lab</a:t>
            </a:r>
          </a:p>
          <a:p>
            <a:pPr marL="216000" indent="-216000">
              <a:spcBef>
                <a:spcPts val="1191"/>
              </a:spcBef>
              <a:spcAft>
                <a:spcPts val="992"/>
              </a:spcAft>
              <a:buClr>
                <a:srgbClr val="000000"/>
              </a:buClr>
              <a:buFont typeface="StarSymbol"/>
              <a:buAutoNum type="arabicParenR"/>
            </a:pPr>
            <a:r>
              <a:rPr lang="en-IE" sz="2600" b="0" strike="noStrike" spc="-1">
                <a:latin typeface="Arial"/>
              </a:rPr>
              <a:t> Re run different configurations to find the best output</a:t>
            </a:r>
          </a:p>
          <a:p>
            <a:pPr marL="216000" indent="-216000">
              <a:spcBef>
                <a:spcPts val="1191"/>
              </a:spcBef>
              <a:spcAft>
                <a:spcPts val="992"/>
              </a:spcAft>
              <a:buClr>
                <a:srgbClr val="000000"/>
              </a:buClr>
              <a:buFont typeface="StarSymbol"/>
              <a:buAutoNum type="arabicParenR"/>
            </a:pPr>
            <a:r>
              <a:rPr lang="en-IE" sz="2600" b="0" strike="noStrike" spc="-1">
                <a:latin typeface="Arial"/>
              </a:rPr>
              <a:t> Work on the database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1"/>
          <p:cNvGrpSpPr/>
          <p:nvPr/>
        </p:nvGrpSpPr>
        <p:grpSpPr>
          <a:xfrm>
            <a:off x="2700000" y="286560"/>
            <a:ext cx="6119640" cy="6075360"/>
            <a:chOff x="2700000" y="286560"/>
            <a:chExt cx="6119640" cy="6075360"/>
          </a:xfrm>
        </p:grpSpPr>
        <p:pic>
          <p:nvPicPr>
            <p:cNvPr id="487" name="Picture 486"/>
            <p:cNvPicPr/>
            <p:nvPr/>
          </p:nvPicPr>
          <p:blipFill>
            <a:blip r:embed="rId3"/>
            <a:stretch/>
          </p:blipFill>
          <p:spPr>
            <a:xfrm>
              <a:off x="2700000" y="286560"/>
              <a:ext cx="6119640" cy="6075360"/>
            </a:xfrm>
            <a:prstGeom prst="rect">
              <a:avLst/>
            </a:prstGeom>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MicroRNA (miRNAs)</a:t>
            </a:r>
            <a:endParaRPr lang="en-IE" sz="4800" b="0" strike="noStrike" spc="-1">
              <a:latin typeface="Arial"/>
            </a:endParaRPr>
          </a:p>
        </p:txBody>
      </p:sp>
      <p:pic>
        <p:nvPicPr>
          <p:cNvPr id="489" name="Picture 488"/>
          <p:cNvPicPr/>
          <p:nvPr/>
        </p:nvPicPr>
        <p:blipFill>
          <a:blip r:embed="rId2">
            <a:alphaModFix amt="50000"/>
          </a:blip>
          <a:stretch/>
        </p:blipFill>
        <p:spPr>
          <a:xfrm rot="17971800">
            <a:off x="5704920" y="2859120"/>
            <a:ext cx="4003920" cy="179352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MicroRNA (miRNAs)</a:t>
            </a:r>
            <a:endParaRPr lang="en-IE" sz="4800" b="0" strike="noStrike" spc="-1">
              <a:latin typeface="Arial"/>
            </a:endParaRPr>
          </a:p>
        </p:txBody>
      </p:sp>
      <p:pic>
        <p:nvPicPr>
          <p:cNvPr id="491" name="Picture 490"/>
          <p:cNvPicPr/>
          <p:nvPr/>
        </p:nvPicPr>
        <p:blipFill>
          <a:blip r:embed="rId3"/>
          <a:stretch/>
        </p:blipFill>
        <p:spPr>
          <a:xfrm>
            <a:off x="62280" y="3387600"/>
            <a:ext cx="2856960" cy="2031840"/>
          </a:xfrm>
          <a:prstGeom prst="rect">
            <a:avLst/>
          </a:prstGeom>
          <a:ln>
            <a:noFill/>
          </a:ln>
        </p:spPr>
      </p:pic>
      <p:pic>
        <p:nvPicPr>
          <p:cNvPr id="492" name="Picture 491"/>
          <p:cNvPicPr/>
          <p:nvPr/>
        </p:nvPicPr>
        <p:blipFill>
          <a:blip r:embed="rId4">
            <a:alphaModFix amt="98000"/>
          </a:blip>
          <a:stretch/>
        </p:blipFill>
        <p:spPr>
          <a:xfrm>
            <a:off x="1014840" y="1800000"/>
            <a:ext cx="1588680" cy="1586880"/>
          </a:xfrm>
          <a:prstGeom prst="rect">
            <a:avLst/>
          </a:prstGeom>
          <a:ln>
            <a:noFill/>
          </a:ln>
        </p:spPr>
      </p:pic>
      <p:pic>
        <p:nvPicPr>
          <p:cNvPr id="493" name="Picture 492"/>
          <p:cNvPicPr/>
          <p:nvPr/>
        </p:nvPicPr>
        <p:blipFill>
          <a:blip r:embed="rId5">
            <a:alphaModFix amt="96000"/>
          </a:blip>
          <a:stretch/>
        </p:blipFill>
        <p:spPr>
          <a:xfrm rot="17199000">
            <a:off x="2187000" y="2742120"/>
            <a:ext cx="3035520" cy="3382200"/>
          </a:xfrm>
          <a:prstGeom prst="rect">
            <a:avLst/>
          </a:prstGeom>
          <a:ln>
            <a:noFill/>
          </a:ln>
        </p:spPr>
      </p:pic>
      <p:pic>
        <p:nvPicPr>
          <p:cNvPr id="494" name="Picture 493"/>
          <p:cNvPicPr/>
          <p:nvPr/>
        </p:nvPicPr>
        <p:blipFill>
          <a:blip r:embed="rId6"/>
          <a:stretch/>
        </p:blipFill>
        <p:spPr>
          <a:xfrm>
            <a:off x="5335920" y="1813680"/>
            <a:ext cx="3124080" cy="2506320"/>
          </a:xfrm>
          <a:prstGeom prst="rect">
            <a:avLst/>
          </a:prstGeom>
          <a:ln>
            <a:noFill/>
          </a:ln>
        </p:spPr>
      </p:pic>
      <p:pic>
        <p:nvPicPr>
          <p:cNvPr id="495" name="Picture 494"/>
          <p:cNvPicPr/>
          <p:nvPr/>
        </p:nvPicPr>
        <p:blipFill>
          <a:blip r:embed="rId7"/>
          <a:stretch/>
        </p:blipFill>
        <p:spPr>
          <a:xfrm>
            <a:off x="5749920" y="2432880"/>
            <a:ext cx="5040000" cy="40435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fill="hold" nodeType="clickEffect">
                                  <p:stCondLst>
                                    <p:cond delay="0"/>
                                  </p:stCondLst>
                                  <p:childTnLst>
                                    <p:animEffect transition="out" filter="fade">
                                      <p:cBhvr additive="repl">
                                        <p:cTn id="10" dur="500"/>
                                        <p:tgtEl>
                                          <p:spTgt spid="495"/>
                                        </p:tgtEl>
                                      </p:cBhvr>
                                    </p:animEffect>
                                    <p:set>
                                      <p:cBhvr>
                                        <p:cTn id="11" dur="0" fill="hold">
                                          <p:stCondLst>
                                            <p:cond delay="499"/>
                                          </p:stCondLst>
                                        </p:cTn>
                                        <p:tgtEl>
                                          <p:spTgt spid="495"/>
                                        </p:tgtEl>
                                        <p:attrNameLst>
                                          <p:attrName>style.visibility</p:attrName>
                                        </p:attrNameLst>
                                      </p:cBhvr>
                                      <p:to>
                                        <p:strVal val="hidden"/>
                                      </p:to>
                                    </p:set>
                                  </p:childTnLst>
                                </p:cTn>
                              </p:par>
                              <p:par>
                                <p:cTn id="12" presetID="10" presetClass="entr" fill="hold" nodeType="withEffect">
                                  <p:stCondLst>
                                    <p:cond delay="0"/>
                                  </p:stCondLst>
                                  <p:childTnLst>
                                    <p:set>
                                      <p:cBhvr>
                                        <p:cTn id="13" dur="0" fill="hold">
                                          <p:stCondLst>
                                            <p:cond delay="0"/>
                                          </p:stCondLst>
                                        </p:cTn>
                                        <p:tgtEl>
                                          <p:spTgt spid="494"/>
                                        </p:tgtEl>
                                        <p:attrNameLst>
                                          <p:attrName>style.visibility</p:attrName>
                                        </p:attrNameLst>
                                      </p:cBhvr>
                                      <p:to>
                                        <p:strVal val="visible"/>
                                      </p:to>
                                    </p:set>
                                    <p:animEffect transition="in" filter="fade">
                                      <p:cBhvr additive="repl">
                                        <p:cTn id="14"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Objective</a:t>
            </a:r>
            <a:endParaRPr lang="en-IE" sz="4800" b="0" strike="noStrike" spc="-1">
              <a:latin typeface="Arial"/>
            </a:endParaRPr>
          </a:p>
        </p:txBody>
      </p:sp>
      <p:pic>
        <p:nvPicPr>
          <p:cNvPr id="497" name="Picture 496"/>
          <p:cNvPicPr/>
          <p:nvPr/>
        </p:nvPicPr>
        <p:blipFill>
          <a:blip r:embed="rId3"/>
          <a:stretch/>
        </p:blipFill>
        <p:spPr>
          <a:xfrm>
            <a:off x="360000" y="1888200"/>
            <a:ext cx="5580000" cy="4411800"/>
          </a:xfrm>
          <a:prstGeom prst="rect">
            <a:avLst/>
          </a:prstGeom>
          <a:ln>
            <a:noFill/>
          </a:ln>
        </p:spPr>
      </p:pic>
      <p:sp>
        <p:nvSpPr>
          <p:cNvPr id="498" name="TextShape 2"/>
          <p:cNvSpPr txBox="1"/>
          <p:nvPr/>
        </p:nvSpPr>
        <p:spPr>
          <a:xfrm>
            <a:off x="6480000" y="5760000"/>
            <a:ext cx="5040000" cy="515880"/>
          </a:xfrm>
          <a:prstGeom prst="rect">
            <a:avLst/>
          </a:prstGeom>
          <a:noFill/>
          <a:ln>
            <a:noFill/>
          </a:ln>
        </p:spPr>
        <p:txBody>
          <a:bodyPr lIns="90000" tIns="45000" rIns="90000" bIns="45000">
            <a:spAutoFit/>
          </a:bodyPr>
          <a:lstStyle/>
          <a:p>
            <a:r>
              <a:rPr lang="en-IE" sz="1000" b="0" strike="noStrike" spc="-1">
                <a:latin typeface="Arial"/>
              </a:rPr>
              <a:t>Carole J. Proctor &amp; Katarzyna Goljanek-Whysall, 2017, Using computer simulation models to investigate the most promising microRNAs to improve muscle regeneration during ageing</a:t>
            </a:r>
          </a:p>
        </p:txBody>
      </p:sp>
      <p:sp>
        <p:nvSpPr>
          <p:cNvPr id="499" name="TextShape 3"/>
          <p:cNvSpPr txBox="1"/>
          <p:nvPr/>
        </p:nvSpPr>
        <p:spPr>
          <a:xfrm>
            <a:off x="6480000" y="2340000"/>
            <a:ext cx="5220000" cy="2925000"/>
          </a:xfrm>
          <a:prstGeom prst="rect">
            <a:avLst/>
          </a:prstGeom>
          <a:noFill/>
          <a:ln>
            <a:noFill/>
          </a:ln>
        </p:spPr>
        <p:txBody>
          <a:bodyPr lIns="90000" tIns="45000" rIns="90000" bIns="45000">
            <a:spAutoFit/>
          </a:bodyPr>
          <a:lstStyle/>
          <a:p>
            <a:pPr marL="216000" indent="-216000" algn="ctr">
              <a:lnSpc>
                <a:spcPct val="90000"/>
              </a:lnSpc>
              <a:spcBef>
                <a:spcPts val="1199"/>
              </a:spcBef>
              <a:spcAft>
                <a:spcPts val="201"/>
              </a:spcAft>
              <a:buClr>
                <a:srgbClr val="000000"/>
              </a:buClr>
              <a:buSzPct val="45000"/>
              <a:buFont typeface="Wingdings" charset="2"/>
              <a:buChar char=""/>
            </a:pPr>
            <a:r>
              <a:rPr lang="en-US" sz="2000" b="0" strike="noStrike" spc="-1">
                <a:solidFill>
                  <a:srgbClr val="404040"/>
                </a:solidFill>
                <a:latin typeface="Calibri"/>
              </a:rPr>
              <a:t>Create independent models and a common model of miR:target interactions in muscle loss during aging and critical illness based on differentially expressed (DE) miRs and genes</a:t>
            </a:r>
            <a:endParaRPr lang="en-IE" sz="2000" b="0" strike="noStrike" spc="-1">
              <a:latin typeface="Arial"/>
            </a:endParaRPr>
          </a:p>
          <a:p>
            <a:pPr marL="216000" indent="-216000" algn="ctr">
              <a:lnSpc>
                <a:spcPct val="90000"/>
              </a:lnSpc>
              <a:spcBef>
                <a:spcPts val="1199"/>
              </a:spcBef>
              <a:spcAft>
                <a:spcPts val="201"/>
              </a:spcAft>
              <a:buClr>
                <a:srgbClr val="000000"/>
              </a:buClr>
              <a:buSzPct val="45000"/>
              <a:buFont typeface="Wingdings" charset="2"/>
              <a:buChar char=""/>
            </a:pPr>
            <a:r>
              <a:rPr lang="en-US" sz="2000" b="0" strike="noStrike" spc="-1">
                <a:solidFill>
                  <a:srgbClr val="404040"/>
                </a:solidFill>
                <a:latin typeface="Calibri"/>
              </a:rPr>
              <a:t>Identification or shortlisted microRNAs  as candidates for therapeutics targets against sarcopenia.</a:t>
            </a:r>
            <a:endParaRPr lang="en-IE" sz="20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01" name="Picture 500"/>
          <p:cNvPicPr/>
          <p:nvPr/>
        </p:nvPicPr>
        <p:blipFill>
          <a:blip r:embed="rId2"/>
          <a:stretch/>
        </p:blipFill>
        <p:spPr>
          <a:xfrm>
            <a:off x="180000" y="2171880"/>
            <a:ext cx="5331600" cy="4092480"/>
          </a:xfrm>
          <a:prstGeom prst="rect">
            <a:avLst/>
          </a:prstGeom>
          <a:ln>
            <a:noFill/>
          </a:ln>
        </p:spPr>
      </p:pic>
      <p:pic>
        <p:nvPicPr>
          <p:cNvPr id="502" name="Picture 501"/>
          <p:cNvPicPr/>
          <p:nvPr/>
        </p:nvPicPr>
        <p:blipFill>
          <a:blip r:embed="rId3"/>
          <a:stretch/>
        </p:blipFill>
        <p:spPr>
          <a:xfrm>
            <a:off x="2035440" y="2056320"/>
            <a:ext cx="2428920" cy="2428920"/>
          </a:xfrm>
          <a:prstGeom prst="rect">
            <a:avLst/>
          </a:prstGeom>
          <a:ln>
            <a:noFill/>
          </a:ln>
        </p:spPr>
      </p:pic>
      <p:pic>
        <p:nvPicPr>
          <p:cNvPr id="503" name="Picture 502"/>
          <p:cNvPicPr/>
          <p:nvPr/>
        </p:nvPicPr>
        <p:blipFill>
          <a:blip r:embed="rId4"/>
          <a:stretch/>
        </p:blipFill>
        <p:spPr>
          <a:xfrm rot="2216400">
            <a:off x="261000" y="3470760"/>
            <a:ext cx="3604320" cy="964440"/>
          </a:xfrm>
          <a:prstGeom prst="rect">
            <a:avLst/>
          </a:prstGeom>
          <a:ln>
            <a:noFill/>
          </a:ln>
        </p:spPr>
      </p:pic>
      <p:pic>
        <p:nvPicPr>
          <p:cNvPr id="504" name="Picture 503"/>
          <p:cNvPicPr/>
          <p:nvPr/>
        </p:nvPicPr>
        <p:blipFill>
          <a:blip r:embed="rId5"/>
          <a:stretch/>
        </p:blipFill>
        <p:spPr>
          <a:xfrm>
            <a:off x="562320" y="1980000"/>
            <a:ext cx="2480400" cy="2524320"/>
          </a:xfrm>
          <a:prstGeom prst="rect">
            <a:avLst/>
          </a:prstGeom>
          <a:ln>
            <a:noFill/>
          </a:ln>
        </p:spPr>
      </p:pic>
      <p:pic>
        <p:nvPicPr>
          <p:cNvPr id="505" name="Picture 504"/>
          <p:cNvPicPr/>
          <p:nvPr/>
        </p:nvPicPr>
        <p:blipFill>
          <a:blip r:embed="rId6"/>
          <a:stretch/>
        </p:blipFill>
        <p:spPr>
          <a:xfrm rot="20431200">
            <a:off x="2753280" y="2904480"/>
            <a:ext cx="2412360" cy="1626840"/>
          </a:xfrm>
          <a:prstGeom prst="rect">
            <a:avLst/>
          </a:prstGeom>
          <a:ln>
            <a:noFill/>
          </a:ln>
        </p:spPr>
      </p:pic>
      <p:sp>
        <p:nvSpPr>
          <p:cNvPr id="506"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7"/>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151179614373874 -0.0118110236220472 C -0.0114565801517701 -0.0464041994750656 0.0018855647790135 -0.0731827618488688 0.0147045796793339 -0.0976902887139107 C 0.0269542168840162 -0.121109273340668 0.0439348535433341 -0.137551321121695 0.0630111908347359 -0.143149606299213 C 0.0779207459882815 -0.147525076303986 0.091504693993991 -0.16195306551243 0.10703634806744 -0.163359580052493 C 0.12454570961525 -0.164945191700021 0.141878611902245 -0.172130016254203 0.159594885877108 -0.170918635170604 C 0.175657807294187 -0.16982030494724 0.191808504408335 -0.169577539252289 0.207901497032509 -0.170918635170604 C 0.223934183558502 -0.172254705531272 0.240204328697552 -0.167769028871391 0.254761272034724 -0.155748031496063 L 0.264711961496442 -0.143149606299213 E">
                                      <p:cBhvr>
                                        <p:cTn id="6" dur="500" fill="hold"/>
                                        <p:tgtEl>
                                          <p:spTgt spid="505"/>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1081</TotalTime>
  <Words>1003</Words>
  <Application>Microsoft Office PowerPoint</Application>
  <PresentationFormat>Widescreen</PresentationFormat>
  <Paragraphs>236</Paragraphs>
  <Slides>42</Slides>
  <Notes>8</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42</vt:i4>
      </vt:variant>
    </vt:vector>
  </HeadingPairs>
  <TitlesOfParts>
    <vt:vector size="64" baseType="lpstr">
      <vt:lpstr>Arial</vt:lpstr>
      <vt:lpstr>Arial</vt:lpstr>
      <vt:lpstr>Bernard MT Condensed</vt:lpstr>
      <vt:lpstr>BlinkMacSystemFont</vt:lpstr>
      <vt:lpstr>Calibri</vt:lpstr>
      <vt:lpstr>Calibri Light</vt:lpstr>
      <vt:lpstr>StarSymbol</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Administrator</dc:creator>
  <dc:description/>
  <cp:lastModifiedBy>Guerrero Vazquez, Karen</cp:lastModifiedBy>
  <cp:revision>53</cp:revision>
  <dcterms:created xsi:type="dcterms:W3CDTF">2022-03-25T15:01:36Z</dcterms:created>
  <dcterms:modified xsi:type="dcterms:W3CDTF">2023-05-01T21:43:54Z</dcterms:modified>
  <dc:language>en-IE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Notes">
    <vt:i4>10</vt:i4>
  </property>
  <property fmtid="{D5CDD505-2E9C-101B-9397-08002B2CF9AE}" pid="4" name="PresentationFormat">
    <vt:lpwstr>Widescreen</vt:lpwstr>
  </property>
  <property fmtid="{D5CDD505-2E9C-101B-9397-08002B2CF9AE}" pid="5" name="Slides">
    <vt:i4>40</vt:i4>
  </property>
</Properties>
</file>